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78" r:id="rId3"/>
    <p:sldId id="537" r:id="rId4"/>
    <p:sldId id="550" r:id="rId5"/>
    <p:sldId id="592" r:id="rId6"/>
    <p:sldId id="554" r:id="rId7"/>
    <p:sldId id="549" r:id="rId8"/>
    <p:sldId id="553" r:id="rId9"/>
    <p:sldId id="551" r:id="rId10"/>
    <p:sldId id="556" r:id="rId11"/>
    <p:sldId id="291" r:id="rId12"/>
    <p:sldId id="557" r:id="rId13"/>
    <p:sldId id="559" r:id="rId14"/>
    <p:sldId id="560" r:id="rId15"/>
    <p:sldId id="565" r:id="rId16"/>
    <p:sldId id="566" r:id="rId17"/>
    <p:sldId id="561" r:id="rId18"/>
    <p:sldId id="562" r:id="rId19"/>
    <p:sldId id="563" r:id="rId20"/>
    <p:sldId id="564" r:id="rId21"/>
    <p:sldId id="555" r:id="rId22"/>
    <p:sldId id="568" r:id="rId23"/>
    <p:sldId id="567" r:id="rId24"/>
    <p:sldId id="569" r:id="rId25"/>
    <p:sldId id="572" r:id="rId26"/>
    <p:sldId id="571" r:id="rId27"/>
    <p:sldId id="593" r:id="rId28"/>
    <p:sldId id="267" r:id="rId29"/>
    <p:sldId id="490" r:id="rId30"/>
    <p:sldId id="574" r:id="rId31"/>
    <p:sldId id="573" r:id="rId32"/>
    <p:sldId id="575" r:id="rId33"/>
    <p:sldId id="576" r:id="rId34"/>
    <p:sldId id="577" r:id="rId35"/>
    <p:sldId id="455" r:id="rId36"/>
    <p:sldId id="578" r:id="rId37"/>
    <p:sldId id="579" r:id="rId38"/>
    <p:sldId id="580" r:id="rId39"/>
    <p:sldId id="581" r:id="rId40"/>
    <p:sldId id="582" r:id="rId41"/>
    <p:sldId id="583" r:id="rId42"/>
    <p:sldId id="584" r:id="rId43"/>
    <p:sldId id="585" r:id="rId44"/>
    <p:sldId id="586" r:id="rId45"/>
    <p:sldId id="587" r:id="rId46"/>
    <p:sldId id="588" r:id="rId47"/>
    <p:sldId id="589" r:id="rId48"/>
    <p:sldId id="590" r:id="rId49"/>
    <p:sldId id="59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pos="3840">
          <p15:clr>
            <a:srgbClr val="A4A3A4"/>
          </p15:clr>
        </p15:guide>
        <p15:guide id="7"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2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35"/>
    <p:restoredTop sz="88924"/>
  </p:normalViewPr>
  <p:slideViewPr>
    <p:cSldViewPr snapToGrid="0" snapToObjects="1" showGuides="1">
      <p:cViewPr varScale="1">
        <p:scale>
          <a:sx n="69" d="100"/>
          <a:sy n="69" d="100"/>
        </p:scale>
        <p:origin x="200" y="680"/>
      </p:cViewPr>
      <p:guideLst>
        <p:guide pos="3840"/>
        <p:guide orient="horz" pos="2160"/>
      </p:guideLst>
    </p:cSldViewPr>
  </p:slideViewPr>
  <p:outlineViewPr>
    <p:cViewPr>
      <p:scale>
        <a:sx n="33" d="100"/>
        <a:sy n="33" d="100"/>
      </p:scale>
      <p:origin x="0" y="-8"/>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D3CFF2-8481-F64E-BB35-683174E1F864}" type="datetimeFigureOut">
              <a:rPr lang="en-US" smtClean="0"/>
              <a:t>12/6/18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AF9C3-6898-734B-B094-6E43BB7752D7}" type="slidenum">
              <a:rPr lang="en-US" smtClean="0"/>
              <a:t>‹#›</a:t>
            </a:fld>
            <a:endParaRPr lang="en-US"/>
          </a:p>
        </p:txBody>
      </p:sp>
    </p:spTree>
    <p:extLst>
      <p:ext uri="{BB962C8B-B14F-4D97-AF65-F5344CB8AC3E}">
        <p14:creationId xmlns:p14="http://schemas.microsoft.com/office/powerpoint/2010/main" val="1123102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FAF9C3-6898-734B-B094-6E43BB7752D7}" type="slidenum">
              <a:rPr lang="en-US" smtClean="0"/>
              <a:t>1</a:t>
            </a:fld>
            <a:endParaRPr lang="en-US"/>
          </a:p>
        </p:txBody>
      </p:sp>
    </p:spTree>
    <p:extLst>
      <p:ext uri="{BB962C8B-B14F-4D97-AF65-F5344CB8AC3E}">
        <p14:creationId xmlns:p14="http://schemas.microsoft.com/office/powerpoint/2010/main" val="384721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12405 / 365.25 = 33.9630390144</a:t>
            </a:r>
          </a:p>
          <a:p>
            <a:r>
              <a:rPr lang="en-US" dirty="0"/>
              <a:t>14 days off!</a:t>
            </a:r>
          </a:p>
          <a:p>
            <a:endParaRPr lang="en-US" dirty="0"/>
          </a:p>
          <a:p>
            <a:r>
              <a:rPr lang="en-US" dirty="0"/>
              <a:t>Rely on the wisdom of the crowd - take the average of a bunch of fairly well informed guesses and you should be fairly accurate</a:t>
            </a:r>
          </a:p>
          <a:p>
            <a:r>
              <a:rPr lang="en-US" dirty="0"/>
              <a:t>This is how you can win those candy jar guessing games, as long as you’re near the end and you have access to the data</a:t>
            </a:r>
          </a:p>
          <a:p>
            <a:endParaRPr lang="en-US" dirty="0"/>
          </a:p>
          <a:p>
            <a:r>
              <a:rPr lang="en-US" dirty="0"/>
              <a:t>Colleen Kohler: 0</a:t>
            </a:r>
          </a:p>
          <a:p>
            <a:r>
              <a:rPr lang="en-US" dirty="0"/>
              <a:t>Rich Christianson: 57</a:t>
            </a:r>
          </a:p>
        </p:txBody>
      </p:sp>
      <p:sp>
        <p:nvSpPr>
          <p:cNvPr id="4" name="Slide Number Placeholder 3"/>
          <p:cNvSpPr>
            <a:spLocks noGrp="1"/>
          </p:cNvSpPr>
          <p:nvPr>
            <p:ph type="sldNum" sz="quarter" idx="5"/>
          </p:nvPr>
        </p:nvSpPr>
        <p:spPr/>
        <p:txBody>
          <a:bodyPr/>
          <a:lstStyle/>
          <a:p>
            <a:fld id="{5EFAF9C3-6898-734B-B094-6E43BB7752D7}" type="slidenum">
              <a:rPr lang="en-US" smtClean="0"/>
              <a:t>11</a:t>
            </a:fld>
            <a:endParaRPr lang="en-US"/>
          </a:p>
        </p:txBody>
      </p:sp>
    </p:spTree>
    <p:extLst>
      <p:ext uri="{BB962C8B-B14F-4D97-AF65-F5344CB8AC3E}">
        <p14:creationId xmlns:p14="http://schemas.microsoft.com/office/powerpoint/2010/main" val="1050817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50 = 1.96 \times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{200}{\sqrt{n}}</a:t>
            </a:r>
          </a:p>
          <a:p>
            <a:endParaRPr lang="en-US" dirty="0"/>
          </a:p>
        </p:txBody>
      </p:sp>
      <p:sp>
        <p:nvSpPr>
          <p:cNvPr id="4" name="Slide Number Placeholder 3"/>
          <p:cNvSpPr>
            <a:spLocks noGrp="1"/>
          </p:cNvSpPr>
          <p:nvPr>
            <p:ph type="sldNum" sz="quarter" idx="5"/>
          </p:nvPr>
        </p:nvSpPr>
        <p:spPr/>
        <p:txBody>
          <a:bodyPr/>
          <a:lstStyle/>
          <a:p>
            <a:fld id="{5EFAF9C3-6898-734B-B094-6E43BB7752D7}" type="slidenum">
              <a:rPr lang="en-US" smtClean="0"/>
              <a:t>15</a:t>
            </a:fld>
            <a:endParaRPr lang="en-US"/>
          </a:p>
        </p:txBody>
      </p:sp>
    </p:spTree>
    <p:extLst>
      <p:ext uri="{BB962C8B-B14F-4D97-AF65-F5344CB8AC3E}">
        <p14:creationId xmlns:p14="http://schemas.microsoft.com/office/powerpoint/2010/main" val="3741705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50 = 1.96 \times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{200}{\sqrt{n}}</a:t>
            </a:r>
          </a:p>
          <a:p>
            <a:endParaRPr lang="en-US" dirty="0"/>
          </a:p>
        </p:txBody>
      </p:sp>
      <p:sp>
        <p:nvSpPr>
          <p:cNvPr id="4" name="Slide Number Placeholder 3"/>
          <p:cNvSpPr>
            <a:spLocks noGrp="1"/>
          </p:cNvSpPr>
          <p:nvPr>
            <p:ph type="sldNum" sz="quarter" idx="5"/>
          </p:nvPr>
        </p:nvSpPr>
        <p:spPr/>
        <p:txBody>
          <a:bodyPr/>
          <a:lstStyle/>
          <a:p>
            <a:fld id="{5EFAF9C3-6898-734B-B094-6E43BB7752D7}" type="slidenum">
              <a:rPr lang="en-US" smtClean="0"/>
              <a:t>16</a:t>
            </a:fld>
            <a:endParaRPr lang="en-US"/>
          </a:p>
        </p:txBody>
      </p:sp>
    </p:spTree>
    <p:extLst>
      <p:ext uri="{BB962C8B-B14F-4D97-AF65-F5344CB8AC3E}">
        <p14:creationId xmlns:p14="http://schemas.microsoft.com/office/powerpoint/2010/main" val="2131666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a:t>/jent103/status/1033481434072317957?s=12</a:t>
            </a:r>
          </a:p>
        </p:txBody>
      </p:sp>
      <p:sp>
        <p:nvSpPr>
          <p:cNvPr id="4" name="Slide Number Placeholder 3"/>
          <p:cNvSpPr>
            <a:spLocks noGrp="1"/>
          </p:cNvSpPr>
          <p:nvPr>
            <p:ph type="sldNum" sz="quarter" idx="5"/>
          </p:nvPr>
        </p:nvSpPr>
        <p:spPr/>
        <p:txBody>
          <a:bodyPr/>
          <a:lstStyle/>
          <a:p>
            <a:fld id="{5EFAF9C3-6898-734B-B094-6E43BB7752D7}" type="slidenum">
              <a:rPr lang="en-US" smtClean="0"/>
              <a:t>36</a:t>
            </a:fld>
            <a:endParaRPr lang="en-US"/>
          </a:p>
        </p:txBody>
      </p:sp>
    </p:spTree>
    <p:extLst>
      <p:ext uri="{BB962C8B-B14F-4D97-AF65-F5344CB8AC3E}">
        <p14:creationId xmlns:p14="http://schemas.microsoft.com/office/powerpoint/2010/main" val="1166291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9FB-647F-5B42-BB71-6678A7C72A77}"/>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1CC16A60-E973-DA44-AA69-0835EDAA04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09183C-DB08-9348-8491-8FA4465A5155}"/>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5" name="Footer Placeholder 4">
            <a:extLst>
              <a:ext uri="{FF2B5EF4-FFF2-40B4-BE49-F238E27FC236}">
                <a16:creationId xmlns:a16="http://schemas.microsoft.com/office/drawing/2014/main" id="{08C2206A-82C5-3F42-ABB3-4076B520515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B7D57B5-D232-984F-A9D0-AC3A5CF2D928}"/>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30717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D665F-3384-7A45-9951-0790F77C5D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3B5DE1-6311-4643-9C87-E5487B64AF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9B0C2-547A-BE40-884F-A36EA6987B27}"/>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5" name="Footer Placeholder 4">
            <a:extLst>
              <a:ext uri="{FF2B5EF4-FFF2-40B4-BE49-F238E27FC236}">
                <a16:creationId xmlns:a16="http://schemas.microsoft.com/office/drawing/2014/main" id="{ACB75410-786E-3947-8C5F-822A8DA35B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93BCDF5-CA6D-624D-AE0F-2E946AC7EAF4}"/>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4167614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EE679C-D989-0F44-B0A9-6C1C84DD35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F2184A-5D98-5044-AF5B-A368B6E7E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2E300-C64C-404D-B31A-DD02C3B151AA}"/>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5" name="Footer Placeholder 4">
            <a:extLst>
              <a:ext uri="{FF2B5EF4-FFF2-40B4-BE49-F238E27FC236}">
                <a16:creationId xmlns:a16="http://schemas.microsoft.com/office/drawing/2014/main" id="{E74B10F7-07F8-9145-88F8-4EFDF4878E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8DCCDD6-96E2-1B47-AB47-FCA0BD3F3C80}"/>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387865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9BC6-9FB0-AD44-B8A4-E41C10883536}"/>
              </a:ext>
            </a:extLst>
          </p:cNvPr>
          <p:cNvSpPr>
            <a:spLocks noGrp="1"/>
          </p:cNvSpPr>
          <p:nvPr>
            <p:ph type="title"/>
          </p:nvPr>
        </p:nvSpPr>
        <p:spPr>
          <a:xfrm>
            <a:off x="838200" y="152855"/>
            <a:ext cx="10515600" cy="912016"/>
          </a:xfrm>
        </p:spPr>
        <p:txBody>
          <a:bodyPr/>
          <a:lstStyle>
            <a:lvl1pPr algn="ctr">
              <a:defRPr spc="10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5F24CB0D-1F9A-9842-83A4-2C4C091722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6115C-655E-2542-AEC6-E216122EFA9B}"/>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5" name="Footer Placeholder 4">
            <a:extLst>
              <a:ext uri="{FF2B5EF4-FFF2-40B4-BE49-F238E27FC236}">
                <a16:creationId xmlns:a16="http://schemas.microsoft.com/office/drawing/2014/main" id="{8F2A8217-00F3-9A42-9F49-A3EA991F27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ED8CA51-12CE-8044-A567-6E3E90716E5C}"/>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2008393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29CE-0379-1341-9CBB-CEB13F0991F7}"/>
              </a:ext>
            </a:extLst>
          </p:cNvPr>
          <p:cNvSpPr>
            <a:spLocks noGrp="1"/>
          </p:cNvSpPr>
          <p:nvPr>
            <p:ph type="title"/>
          </p:nvPr>
        </p:nvSpPr>
        <p:spPr>
          <a:xfrm>
            <a:off x="831850" y="1709738"/>
            <a:ext cx="10515600" cy="2852737"/>
          </a:xfrm>
        </p:spPr>
        <p:txBody>
          <a:bodyPr anchor="b"/>
          <a:lstStyle>
            <a:lvl1pPr algn="ctr">
              <a:defRPr sz="6000" spc="1000" baseline="0"/>
            </a:lvl1pPr>
          </a:lstStyle>
          <a:p>
            <a:r>
              <a:rPr lang="en-US" dirty="0"/>
              <a:t>Click to edit Master title style</a:t>
            </a:r>
          </a:p>
        </p:txBody>
      </p:sp>
      <p:sp>
        <p:nvSpPr>
          <p:cNvPr id="3" name="Text Placeholder 2">
            <a:extLst>
              <a:ext uri="{FF2B5EF4-FFF2-40B4-BE49-F238E27FC236}">
                <a16:creationId xmlns:a16="http://schemas.microsoft.com/office/drawing/2014/main" id="{B49DFFDD-BAB5-5F4F-9F50-9FDF32E032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93B167-299A-9D46-AE80-2B9C66994E4B}"/>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5" name="Footer Placeholder 4">
            <a:extLst>
              <a:ext uri="{FF2B5EF4-FFF2-40B4-BE49-F238E27FC236}">
                <a16:creationId xmlns:a16="http://schemas.microsoft.com/office/drawing/2014/main" id="{E3257FC7-61ED-4B44-9800-9CE620F5334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361BC99-BDAA-4241-B072-55FA33A3E8A4}"/>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3017028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B12F2-5A6C-074C-897F-DB0535B883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D8D40F-ABC7-CF4F-B6DB-BEF517581D5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FD94A7-9423-2749-ACF2-2975782A24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DFD6FF-1C3D-8044-A4B3-A1298EE75691}"/>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6" name="Footer Placeholder 5">
            <a:extLst>
              <a:ext uri="{FF2B5EF4-FFF2-40B4-BE49-F238E27FC236}">
                <a16:creationId xmlns:a16="http://schemas.microsoft.com/office/drawing/2014/main" id="{79FA9E8F-D343-7C4B-AD83-0F9A710DDA7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9D94DC-0B04-3846-A3B3-E97E7C3E894E}"/>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1615526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463-E4D1-2845-B03C-1AEBAD4832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D0ECC8-19D0-7246-9491-9BFA58A0F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84CF99-BBFB-D74C-859B-32BFD916D65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575A12-FB6D-974E-8592-D62ECE69AD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059445D-9A21-8040-9A39-AEF1BAA406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2967B4-66A8-C242-978E-B400333B5D78}"/>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8" name="Footer Placeholder 7">
            <a:extLst>
              <a:ext uri="{FF2B5EF4-FFF2-40B4-BE49-F238E27FC236}">
                <a16:creationId xmlns:a16="http://schemas.microsoft.com/office/drawing/2014/main" id="{35788E44-0F95-F143-95A4-60C62F02048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2EB78237-AC9E-4F4F-8DE7-579833E4C125}"/>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134798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E64C1-D2C4-8B47-86B3-6EE0BEE547EC}"/>
              </a:ext>
            </a:extLst>
          </p:cNvPr>
          <p:cNvSpPr>
            <a:spLocks noGrp="1"/>
          </p:cNvSpPr>
          <p:nvPr>
            <p:ph type="title"/>
          </p:nvPr>
        </p:nvSpPr>
        <p:spPr>
          <a:xfrm>
            <a:off x="838200" y="152855"/>
            <a:ext cx="10515600" cy="912016"/>
          </a:xfrm>
        </p:spPr>
        <p:txBody>
          <a:bodyPr/>
          <a:lstStyle>
            <a:lvl1pPr algn="ctr">
              <a:defRPr spc="1000" baseline="0"/>
            </a:lvl1pPr>
          </a:lstStyle>
          <a:p>
            <a:r>
              <a:rPr lang="en-US" dirty="0"/>
              <a:t>Click to edit Master title style</a:t>
            </a:r>
          </a:p>
        </p:txBody>
      </p:sp>
      <p:sp>
        <p:nvSpPr>
          <p:cNvPr id="3" name="Date Placeholder 2">
            <a:extLst>
              <a:ext uri="{FF2B5EF4-FFF2-40B4-BE49-F238E27FC236}">
                <a16:creationId xmlns:a16="http://schemas.microsoft.com/office/drawing/2014/main" id="{1144DE19-C222-2644-9E14-F7EA91553778}"/>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4" name="Footer Placeholder 3">
            <a:extLst>
              <a:ext uri="{FF2B5EF4-FFF2-40B4-BE49-F238E27FC236}">
                <a16:creationId xmlns:a16="http://schemas.microsoft.com/office/drawing/2014/main" id="{79C4EDF1-97E4-9B46-998C-2EA686A554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8007792-E6B8-9E4C-BAB7-7152072A63A4}"/>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3144107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4D06CB-330E-1948-B926-37B62CACC21C}"/>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3" name="Footer Placeholder 2">
            <a:extLst>
              <a:ext uri="{FF2B5EF4-FFF2-40B4-BE49-F238E27FC236}">
                <a16:creationId xmlns:a16="http://schemas.microsoft.com/office/drawing/2014/main" id="{BF6EA2E1-690E-6645-9B3D-5E4D82BB64A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5892284-6B2B-E94B-8263-2914264EE490}"/>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1060748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D656-6F15-EA40-B8EB-427F3E02B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280D54-971D-AA4E-ABC6-0255C39364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F1F86-F6B5-CF48-8B76-147355882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3AC1D1-C9CA-3C43-8042-8B7E81324228}"/>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6" name="Footer Placeholder 5">
            <a:extLst>
              <a:ext uri="{FF2B5EF4-FFF2-40B4-BE49-F238E27FC236}">
                <a16:creationId xmlns:a16="http://schemas.microsoft.com/office/drawing/2014/main" id="{5A3A70AF-B059-6F49-AF45-53BBD83D45F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0231AD0-700C-1442-92D3-6D6BBF328AB8}"/>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161324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158B-11B1-F747-8C3F-025C252F9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5A4110-BB27-0344-9EB7-EFB1C13054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AF373-2CBE-9248-87C6-BF9503ED71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8C1CB9-8661-284C-80C9-A275EDC9A22F}"/>
              </a:ext>
            </a:extLst>
          </p:cNvPr>
          <p:cNvSpPr>
            <a:spLocks noGrp="1"/>
          </p:cNvSpPr>
          <p:nvPr>
            <p:ph type="dt" sz="half" idx="10"/>
          </p:nvPr>
        </p:nvSpPr>
        <p:spPr>
          <a:xfrm>
            <a:off x="838200" y="6356350"/>
            <a:ext cx="2743200" cy="365125"/>
          </a:xfrm>
          <a:prstGeom prst="rect">
            <a:avLst/>
          </a:prstGeom>
        </p:spPr>
        <p:txBody>
          <a:bodyPr/>
          <a:lstStyle/>
          <a:p>
            <a:fld id="{93B42CE1-1E40-A04B-997C-97A4ECE655DB}" type="datetimeFigureOut">
              <a:rPr lang="en-US" smtClean="0"/>
              <a:t>12/6/18</a:t>
            </a:fld>
            <a:endParaRPr lang="en-US"/>
          </a:p>
        </p:txBody>
      </p:sp>
      <p:sp>
        <p:nvSpPr>
          <p:cNvPr id="6" name="Footer Placeholder 5">
            <a:extLst>
              <a:ext uri="{FF2B5EF4-FFF2-40B4-BE49-F238E27FC236}">
                <a16:creationId xmlns:a16="http://schemas.microsoft.com/office/drawing/2014/main" id="{D0CE6D28-9903-7D4A-8EE6-66C799BC79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B943A36-A8D0-F444-953E-55D31ECDB9BD}"/>
              </a:ext>
            </a:extLst>
          </p:cNvPr>
          <p:cNvSpPr>
            <a:spLocks noGrp="1"/>
          </p:cNvSpPr>
          <p:nvPr>
            <p:ph type="sldNum" sz="quarter" idx="12"/>
          </p:nvPr>
        </p:nvSpPr>
        <p:spPr>
          <a:xfrm>
            <a:off x="8610600" y="6356350"/>
            <a:ext cx="2743200" cy="365125"/>
          </a:xfrm>
          <a:prstGeom prst="rect">
            <a:avLst/>
          </a:prstGeom>
        </p:spPr>
        <p:txBody>
          <a:bodyPr/>
          <a:lstStyle/>
          <a:p>
            <a:fld id="{97D1B5A7-038C-D043-90C7-5973CB4AAEB1}" type="slidenum">
              <a:rPr lang="en-US" smtClean="0"/>
              <a:t>‹#›</a:t>
            </a:fld>
            <a:endParaRPr lang="en-US"/>
          </a:p>
        </p:txBody>
      </p:sp>
    </p:spTree>
    <p:extLst>
      <p:ext uri="{BB962C8B-B14F-4D97-AF65-F5344CB8AC3E}">
        <p14:creationId xmlns:p14="http://schemas.microsoft.com/office/powerpoint/2010/main" val="2293654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214009-04AB-3C47-A02A-650482ADB945}"/>
              </a:ext>
            </a:extLst>
          </p:cNvPr>
          <p:cNvSpPr>
            <a:spLocks noGrp="1"/>
          </p:cNvSpPr>
          <p:nvPr>
            <p:ph type="title"/>
          </p:nvPr>
        </p:nvSpPr>
        <p:spPr>
          <a:xfrm>
            <a:off x="838200" y="152854"/>
            <a:ext cx="10515600" cy="1120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E67FF39-AF91-E047-9BFA-1F87090081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6402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10000"/>
        </a:lnSpc>
        <a:spcBef>
          <a:spcPct val="0"/>
        </a:spcBef>
        <a:buNone/>
        <a:defRPr sz="4400" b="1" i="0" kern="1200" spc="500" baseline="0">
          <a:solidFill>
            <a:schemeClr val="tx1"/>
          </a:solidFill>
          <a:latin typeface="Avenir Next Demi Bold"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136" userDrawn="1">
          <p15:clr>
            <a:srgbClr val="F26B43"/>
          </p15:clr>
        </p15:guide>
        <p15:guide id="4" pos="2544" userDrawn="1">
          <p15:clr>
            <a:srgbClr val="F26B43"/>
          </p15:clr>
        </p15:guide>
        <p15:guide id="5" pos="5760" userDrawn="1">
          <p15:clr>
            <a:srgbClr val="F26B43"/>
          </p15:clr>
        </p15:guide>
        <p15:guide id="6" pos="1920" userDrawn="1">
          <p15:clr>
            <a:srgbClr val="F26B43"/>
          </p15:clr>
        </p15:guide>
        <p15:guide id="7" pos="7488" userDrawn="1">
          <p15:clr>
            <a:srgbClr val="F26B43"/>
          </p15:clr>
        </p15:guide>
        <p15:guide id="8" pos="96" userDrawn="1">
          <p15:clr>
            <a:srgbClr val="F26B43"/>
          </p15:clr>
        </p15:guide>
        <p15:guide id="9" orient="horz" pos="4224" userDrawn="1">
          <p15:clr>
            <a:srgbClr val="F26B43"/>
          </p15:clr>
        </p15:guide>
        <p15:guide id="10" pos="3936" userDrawn="1">
          <p15:clr>
            <a:srgbClr val="F26B43"/>
          </p15:clr>
        </p15:guide>
        <p15:guide id="11" pos="3744" userDrawn="1">
          <p15:clr>
            <a:srgbClr val="F26B43"/>
          </p15:clr>
        </p15:guide>
        <p15:guide id="12" pos="5236" userDrawn="1">
          <p15:clr>
            <a:srgbClr val="F26B43"/>
          </p15:clr>
        </p15:guide>
        <p15:guide id="13" pos="5040" userDrawn="1">
          <p15:clr>
            <a:srgbClr val="F26B43"/>
          </p15:clr>
        </p15:guide>
        <p15:guide id="14" pos="2640" userDrawn="1">
          <p15:clr>
            <a:srgbClr val="F26B43"/>
          </p15:clr>
        </p15:guide>
        <p15:guide id="15" pos="2448" userDrawn="1">
          <p15:clr>
            <a:srgbClr val="F26B43"/>
          </p15:clr>
        </p15:guide>
        <p15:guide id="16" pos="2020" userDrawn="1">
          <p15:clr>
            <a:srgbClr val="F26B43"/>
          </p15:clr>
        </p15:guide>
        <p15:guide id="17" pos="1800" userDrawn="1">
          <p15:clr>
            <a:srgbClr val="F26B43"/>
          </p15:clr>
        </p15:guide>
        <p15:guide id="18" pos="5860" userDrawn="1">
          <p15:clr>
            <a:srgbClr val="F26B43"/>
          </p15:clr>
        </p15:guide>
        <p15:guide id="19" pos="5664" userDrawn="1">
          <p15:clr>
            <a:srgbClr val="F26B43"/>
          </p15:clr>
        </p15:guide>
        <p15:guide id="20" pos="196" userDrawn="1">
          <p15:clr>
            <a:srgbClr val="F26B43"/>
          </p15:clr>
        </p15:guide>
        <p15:guide id="21" pos="7584" userDrawn="1">
          <p15:clr>
            <a:srgbClr val="F26B43"/>
          </p15:clr>
        </p15:guide>
        <p15:guide id="22" orient="horz" pos="936" userDrawn="1">
          <p15:clr>
            <a:srgbClr val="F26B43"/>
          </p15:clr>
        </p15:guide>
        <p15:guide id="23" orient="horz" pos="8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tiff"/><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LuD2Aa0zFiA"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AEEE-AB9E-2E49-AE24-AE9A5D2C19E7}"/>
              </a:ext>
            </a:extLst>
          </p:cNvPr>
          <p:cNvSpPr>
            <a:spLocks noGrp="1"/>
          </p:cNvSpPr>
          <p:nvPr>
            <p:ph type="ctrTitle"/>
          </p:nvPr>
        </p:nvSpPr>
        <p:spPr>
          <a:xfrm>
            <a:off x="-20782" y="2676639"/>
            <a:ext cx="12192000" cy="1551157"/>
          </a:xfrm>
        </p:spPr>
        <p:txBody>
          <a:bodyPr>
            <a:noAutofit/>
          </a:bodyPr>
          <a:lstStyle/>
          <a:p>
            <a:r>
              <a:rPr lang="en-US" spc="1000" dirty="0"/>
              <a:t>INFERENCE, REGRESSION, </a:t>
            </a:r>
            <a:br>
              <a:rPr lang="en-US" spc="1000" dirty="0"/>
            </a:br>
            <a:r>
              <a:rPr lang="en-US" spc="1000" dirty="0"/>
              <a:t>&amp; STORIES</a:t>
            </a:r>
          </a:p>
        </p:txBody>
      </p:sp>
      <p:sp>
        <p:nvSpPr>
          <p:cNvPr id="3" name="Subtitle 2">
            <a:extLst>
              <a:ext uri="{FF2B5EF4-FFF2-40B4-BE49-F238E27FC236}">
                <a16:creationId xmlns:a16="http://schemas.microsoft.com/office/drawing/2014/main" id="{E7C4D54C-096E-8148-9C48-547F29D6E0C9}"/>
              </a:ext>
            </a:extLst>
          </p:cNvPr>
          <p:cNvSpPr>
            <a:spLocks noGrp="1"/>
          </p:cNvSpPr>
          <p:nvPr>
            <p:ph type="subTitle" idx="1"/>
          </p:nvPr>
        </p:nvSpPr>
        <p:spPr>
          <a:xfrm>
            <a:off x="1524000" y="4404264"/>
            <a:ext cx="9144000" cy="1655762"/>
          </a:xfrm>
        </p:spPr>
        <p:txBody>
          <a:bodyPr/>
          <a:lstStyle/>
          <a:p>
            <a:r>
              <a:rPr lang="en-US" dirty="0"/>
              <a:t>MPA 630: Data Science for Public Management</a:t>
            </a:r>
          </a:p>
          <a:p>
            <a:r>
              <a:rPr lang="en-US" dirty="0"/>
              <a:t>December 6, 2018</a:t>
            </a:r>
          </a:p>
        </p:txBody>
      </p:sp>
      <p:sp>
        <p:nvSpPr>
          <p:cNvPr id="4" name="Rectangle 3">
            <a:extLst>
              <a:ext uri="{FF2B5EF4-FFF2-40B4-BE49-F238E27FC236}">
                <a16:creationId xmlns:a16="http://schemas.microsoft.com/office/drawing/2014/main" id="{8FD55386-9888-0744-8B86-BDAD01868E9E}"/>
              </a:ext>
            </a:extLst>
          </p:cNvPr>
          <p:cNvSpPr/>
          <p:nvPr/>
        </p:nvSpPr>
        <p:spPr>
          <a:xfrm>
            <a:off x="0" y="5349874"/>
            <a:ext cx="12192000" cy="15081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D0CCEE-3A09-F340-BB42-6F662B25F4F1}"/>
              </a:ext>
            </a:extLst>
          </p:cNvPr>
          <p:cNvSpPr/>
          <p:nvPr/>
        </p:nvSpPr>
        <p:spPr>
          <a:xfrm>
            <a:off x="0" y="0"/>
            <a:ext cx="12192000" cy="72904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334CE0E-A2AA-4044-80FC-C6E9B77E8176}"/>
              </a:ext>
            </a:extLst>
          </p:cNvPr>
          <p:cNvSpPr/>
          <p:nvPr/>
        </p:nvSpPr>
        <p:spPr>
          <a:xfrm rot="1160608">
            <a:off x="-2097911" y="5480937"/>
            <a:ext cx="8426124" cy="954107"/>
          </a:xfrm>
          <a:prstGeom prst="rect">
            <a:avLst/>
          </a:prstGeom>
          <a:solidFill>
            <a:schemeClr val="accent5"/>
          </a:solidFill>
        </p:spPr>
        <p:txBody>
          <a:bodyPr wrap="square">
            <a:spAutoFit/>
          </a:bodyPr>
          <a:lstStyle/>
          <a:p>
            <a:pPr algn="ctr"/>
            <a:r>
              <a:rPr lang="en-US" sz="2800" b="1" dirty="0">
                <a:solidFill>
                  <a:schemeClr val="bg1"/>
                </a:solidFill>
                <a:effectLst/>
                <a:latin typeface="Roboto" panose="02000000000000000000" pitchFamily="2" charset="0"/>
                <a:ea typeface="Roboto" panose="02000000000000000000" pitchFamily="2" charset="0"/>
                <a:cs typeface="Roboto Condensed" charset="0"/>
              </a:rPr>
              <a:t>Fill out your reading report </a:t>
            </a:r>
            <a:br>
              <a:rPr lang="en-US" sz="2800" b="1" dirty="0">
                <a:solidFill>
                  <a:schemeClr val="bg1"/>
                </a:solidFill>
                <a:effectLst/>
                <a:latin typeface="Roboto" panose="02000000000000000000" pitchFamily="2" charset="0"/>
                <a:ea typeface="Roboto" panose="02000000000000000000" pitchFamily="2" charset="0"/>
                <a:cs typeface="Roboto Condensed" charset="0"/>
              </a:rPr>
            </a:br>
            <a:r>
              <a:rPr lang="en-US" sz="2800" b="1" dirty="0">
                <a:solidFill>
                  <a:schemeClr val="bg1"/>
                </a:solidFill>
                <a:effectLst/>
                <a:latin typeface="Roboto" panose="02000000000000000000" pitchFamily="2" charset="0"/>
                <a:ea typeface="Roboto" panose="02000000000000000000" pitchFamily="2" charset="0"/>
                <a:cs typeface="Roboto Condensed" charset="0"/>
              </a:rPr>
              <a:t>on Learning Suite</a:t>
            </a:r>
            <a:endParaRPr lang="en-US" sz="2800" b="1" dirty="0">
              <a:solidFill>
                <a:schemeClr val="bg1"/>
              </a:solidFill>
              <a:latin typeface="Roboto" panose="02000000000000000000" pitchFamily="2" charset="0"/>
              <a:ea typeface="Roboto" panose="02000000000000000000" pitchFamily="2" charset="0"/>
              <a:cs typeface="Roboto Condensed" charset="0"/>
            </a:endParaRPr>
          </a:p>
        </p:txBody>
      </p:sp>
    </p:spTree>
    <p:extLst>
      <p:ext uri="{BB962C8B-B14F-4D97-AF65-F5344CB8AC3E}">
        <p14:creationId xmlns:p14="http://schemas.microsoft.com/office/powerpoint/2010/main" val="61298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E0523-B69B-9D45-934D-37864CF4DE10}"/>
              </a:ext>
            </a:extLst>
          </p:cNvPr>
          <p:cNvSpPr>
            <a:spLocks noGrp="1"/>
          </p:cNvSpPr>
          <p:nvPr>
            <p:ph type="title"/>
          </p:nvPr>
        </p:nvSpPr>
        <p:spPr/>
        <p:txBody>
          <a:bodyPr/>
          <a:lstStyle/>
          <a:p>
            <a:r>
              <a:rPr lang="en-US" dirty="0"/>
              <a:t>CENTRAL LIMIT THEOREM</a:t>
            </a:r>
          </a:p>
        </p:txBody>
      </p:sp>
      <p:cxnSp>
        <p:nvCxnSpPr>
          <p:cNvPr id="3" name="Straight Connector 2">
            <a:extLst>
              <a:ext uri="{FF2B5EF4-FFF2-40B4-BE49-F238E27FC236}">
                <a16:creationId xmlns:a16="http://schemas.microsoft.com/office/drawing/2014/main" id="{60F794B8-8EE1-7E4F-92C7-EBE0E6DC6E1A}"/>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F9CC5F8-03E2-F74B-BDC9-3A3A5880BB7D}"/>
              </a:ext>
            </a:extLst>
          </p:cNvPr>
          <p:cNvPicPr>
            <a:picLocks noChangeAspect="1"/>
          </p:cNvPicPr>
          <p:nvPr/>
        </p:nvPicPr>
        <p:blipFill>
          <a:blip r:embed="rId2"/>
          <a:stretch>
            <a:fillRect/>
          </a:stretch>
        </p:blipFill>
        <p:spPr>
          <a:xfrm>
            <a:off x="1872095" y="2346417"/>
            <a:ext cx="8447809" cy="4234491"/>
          </a:xfrm>
          <a:prstGeom prst="rect">
            <a:avLst/>
          </a:prstGeom>
        </p:spPr>
      </p:pic>
      <p:sp>
        <p:nvSpPr>
          <p:cNvPr id="6" name="TextBox 5">
            <a:extLst>
              <a:ext uri="{FF2B5EF4-FFF2-40B4-BE49-F238E27FC236}">
                <a16:creationId xmlns:a16="http://schemas.microsoft.com/office/drawing/2014/main" id="{E8924357-4C23-4B46-A980-DC4B8E3861F8}"/>
              </a:ext>
            </a:extLst>
          </p:cNvPr>
          <p:cNvSpPr txBox="1"/>
          <p:nvPr/>
        </p:nvSpPr>
        <p:spPr>
          <a:xfrm>
            <a:off x="1747371" y="1613613"/>
            <a:ext cx="8697258" cy="523220"/>
          </a:xfrm>
          <a:prstGeom prst="rect">
            <a:avLst/>
          </a:prstGeom>
          <a:solidFill>
            <a:schemeClr val="accent3"/>
          </a:solid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cs typeface="Roboto Condensed" charset="0"/>
              </a:rPr>
              <a:t>https://</a:t>
            </a:r>
            <a:r>
              <a:rPr lang="en-US" sz="2800" b="1" dirty="0" err="1">
                <a:solidFill>
                  <a:schemeClr val="bg1"/>
                </a:solidFill>
                <a:latin typeface="Roboto" panose="02000000000000000000" pitchFamily="2" charset="0"/>
                <a:ea typeface="Roboto" panose="02000000000000000000" pitchFamily="2" charset="0"/>
                <a:cs typeface="Roboto Condensed" charset="0"/>
              </a:rPr>
              <a:t>www.youtube.com</a:t>
            </a:r>
            <a:r>
              <a:rPr lang="en-US" sz="2800" b="1" dirty="0">
                <a:solidFill>
                  <a:schemeClr val="bg1"/>
                </a:solidFill>
                <a:latin typeface="Roboto" panose="02000000000000000000" pitchFamily="2" charset="0"/>
                <a:ea typeface="Roboto" panose="02000000000000000000" pitchFamily="2" charset="0"/>
                <a:cs typeface="Roboto Condensed" charset="0"/>
              </a:rPr>
              <a:t>/</a:t>
            </a:r>
            <a:r>
              <a:rPr lang="en-US" sz="2800" b="1" dirty="0" err="1">
                <a:solidFill>
                  <a:schemeClr val="bg1"/>
                </a:solidFill>
                <a:latin typeface="Roboto" panose="02000000000000000000" pitchFamily="2" charset="0"/>
                <a:ea typeface="Roboto" panose="02000000000000000000" pitchFamily="2" charset="0"/>
                <a:cs typeface="Roboto Condensed" charset="0"/>
              </a:rPr>
              <a:t>watch?v</a:t>
            </a:r>
            <a:r>
              <a:rPr lang="en-US" sz="2800" b="1" dirty="0">
                <a:solidFill>
                  <a:schemeClr val="bg1"/>
                </a:solidFill>
                <a:latin typeface="Roboto" panose="02000000000000000000" pitchFamily="2" charset="0"/>
                <a:ea typeface="Roboto" panose="02000000000000000000" pitchFamily="2" charset="0"/>
                <a:cs typeface="Roboto Condensed" charset="0"/>
              </a:rPr>
              <a:t>=</a:t>
            </a:r>
            <a:r>
              <a:rPr lang="en-US" sz="2800" b="1" dirty="0" err="1">
                <a:solidFill>
                  <a:schemeClr val="bg1"/>
                </a:solidFill>
                <a:latin typeface="Roboto" panose="02000000000000000000" pitchFamily="2" charset="0"/>
                <a:ea typeface="Roboto" panose="02000000000000000000" pitchFamily="2" charset="0"/>
                <a:cs typeface="Roboto Condensed" charset="0"/>
              </a:rPr>
              <a:t>jvoxEYmQHNM</a:t>
            </a:r>
            <a:endParaRPr lang="en-US" sz="2800" b="1" dirty="0">
              <a:solidFill>
                <a:schemeClr val="bg1"/>
              </a:solidFill>
              <a:latin typeface="Roboto" panose="02000000000000000000" pitchFamily="2" charset="0"/>
              <a:ea typeface="Roboto" panose="02000000000000000000" pitchFamily="2" charset="0"/>
              <a:cs typeface="Roboto Condensed" charset="0"/>
            </a:endParaRPr>
          </a:p>
        </p:txBody>
      </p:sp>
    </p:spTree>
    <p:extLst>
      <p:ext uri="{BB962C8B-B14F-4D97-AF65-F5344CB8AC3E}">
        <p14:creationId xmlns:p14="http://schemas.microsoft.com/office/powerpoint/2010/main" val="251885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C6E5A-54E6-3B4E-A1EF-5D9FDDE68876}"/>
              </a:ext>
            </a:extLst>
          </p:cNvPr>
          <p:cNvSpPr>
            <a:spLocks noGrp="1"/>
          </p:cNvSpPr>
          <p:nvPr>
            <p:ph type="title"/>
          </p:nvPr>
        </p:nvSpPr>
        <p:spPr/>
        <p:txBody>
          <a:bodyPr/>
          <a:lstStyle/>
          <a:p>
            <a:r>
              <a:rPr lang="en-US" dirty="0"/>
              <a:t>WISDOM OF THE CROWD</a:t>
            </a:r>
          </a:p>
        </p:txBody>
      </p:sp>
      <p:pic>
        <p:nvPicPr>
          <p:cNvPr id="4" name="Picture 3">
            <a:extLst>
              <a:ext uri="{FF2B5EF4-FFF2-40B4-BE49-F238E27FC236}">
                <a16:creationId xmlns:a16="http://schemas.microsoft.com/office/drawing/2014/main" id="{5BC3EDF5-06F8-9149-BE41-F2AB46D70B78}"/>
              </a:ext>
            </a:extLst>
          </p:cNvPr>
          <p:cNvPicPr>
            <a:picLocks noChangeAspect="1"/>
          </p:cNvPicPr>
          <p:nvPr/>
        </p:nvPicPr>
        <p:blipFill>
          <a:blip r:embed="rId3"/>
          <a:stretch>
            <a:fillRect/>
          </a:stretch>
        </p:blipFill>
        <p:spPr>
          <a:xfrm>
            <a:off x="311150" y="1813198"/>
            <a:ext cx="1511300" cy="3937000"/>
          </a:xfrm>
          <a:prstGeom prst="rect">
            <a:avLst/>
          </a:prstGeom>
        </p:spPr>
      </p:pic>
      <p:pic>
        <p:nvPicPr>
          <p:cNvPr id="5" name="Picture 4">
            <a:extLst>
              <a:ext uri="{FF2B5EF4-FFF2-40B4-BE49-F238E27FC236}">
                <a16:creationId xmlns:a16="http://schemas.microsoft.com/office/drawing/2014/main" id="{F960595E-7910-B143-A6C7-5267A5A84CA1}"/>
              </a:ext>
            </a:extLst>
          </p:cNvPr>
          <p:cNvPicPr>
            <a:picLocks noChangeAspect="1"/>
          </p:cNvPicPr>
          <p:nvPr/>
        </p:nvPicPr>
        <p:blipFill>
          <a:blip r:embed="rId4"/>
          <a:stretch>
            <a:fillRect/>
          </a:stretch>
        </p:blipFill>
        <p:spPr>
          <a:xfrm>
            <a:off x="2266411" y="1813198"/>
            <a:ext cx="6725189" cy="4140926"/>
          </a:xfrm>
          <a:prstGeom prst="rect">
            <a:avLst/>
          </a:prstGeom>
        </p:spPr>
      </p:pic>
      <p:pic>
        <p:nvPicPr>
          <p:cNvPr id="6" name="Picture 5">
            <a:extLst>
              <a:ext uri="{FF2B5EF4-FFF2-40B4-BE49-F238E27FC236}">
                <a16:creationId xmlns:a16="http://schemas.microsoft.com/office/drawing/2014/main" id="{412BDA21-8E0F-974B-9A0E-AF257CDCEFD8}"/>
              </a:ext>
            </a:extLst>
          </p:cNvPr>
          <p:cNvPicPr>
            <a:picLocks noChangeAspect="1"/>
          </p:cNvPicPr>
          <p:nvPr/>
        </p:nvPicPr>
        <p:blipFill>
          <a:blip r:embed="rId5"/>
          <a:stretch>
            <a:fillRect/>
          </a:stretch>
        </p:blipFill>
        <p:spPr>
          <a:xfrm>
            <a:off x="2266411" y="1813198"/>
            <a:ext cx="6725189" cy="4140926"/>
          </a:xfrm>
          <a:prstGeom prst="rect">
            <a:avLst/>
          </a:prstGeom>
        </p:spPr>
      </p:pic>
      <p:pic>
        <p:nvPicPr>
          <p:cNvPr id="8" name="Picture 7">
            <a:extLst>
              <a:ext uri="{FF2B5EF4-FFF2-40B4-BE49-F238E27FC236}">
                <a16:creationId xmlns:a16="http://schemas.microsoft.com/office/drawing/2014/main" id="{BF17A6FF-A4CB-7A42-81B5-A48372F975AD}"/>
              </a:ext>
            </a:extLst>
          </p:cNvPr>
          <p:cNvPicPr>
            <a:picLocks noChangeAspect="1"/>
          </p:cNvPicPr>
          <p:nvPr/>
        </p:nvPicPr>
        <p:blipFill>
          <a:blip r:embed="rId6"/>
          <a:stretch>
            <a:fillRect/>
          </a:stretch>
        </p:blipFill>
        <p:spPr>
          <a:xfrm>
            <a:off x="9655777" y="2009968"/>
            <a:ext cx="2022113" cy="2632562"/>
          </a:xfrm>
          <a:prstGeom prst="rect">
            <a:avLst/>
          </a:prstGeom>
        </p:spPr>
      </p:pic>
      <p:pic>
        <p:nvPicPr>
          <p:cNvPr id="7" name="Picture 6">
            <a:extLst>
              <a:ext uri="{FF2B5EF4-FFF2-40B4-BE49-F238E27FC236}">
                <a16:creationId xmlns:a16="http://schemas.microsoft.com/office/drawing/2014/main" id="{C2574FA8-F7D9-224C-8B61-C73103BCADB5}"/>
              </a:ext>
            </a:extLst>
          </p:cNvPr>
          <p:cNvPicPr>
            <a:picLocks noChangeAspect="1"/>
          </p:cNvPicPr>
          <p:nvPr/>
        </p:nvPicPr>
        <p:blipFill rotWithShape="1">
          <a:blip r:embed="rId6"/>
          <a:srcRect b="74872"/>
          <a:stretch/>
        </p:blipFill>
        <p:spPr>
          <a:xfrm>
            <a:off x="9655777" y="2009968"/>
            <a:ext cx="2022113" cy="661514"/>
          </a:xfrm>
          <a:prstGeom prst="rect">
            <a:avLst/>
          </a:prstGeom>
        </p:spPr>
      </p:pic>
      <p:cxnSp>
        <p:nvCxnSpPr>
          <p:cNvPr id="9" name="Straight Connector 8">
            <a:extLst>
              <a:ext uri="{FF2B5EF4-FFF2-40B4-BE49-F238E27FC236}">
                <a16:creationId xmlns:a16="http://schemas.microsoft.com/office/drawing/2014/main" id="{CF99D008-65A0-A640-9BBE-FE6F59DF0E46}"/>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23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E0523-B69B-9D45-934D-37864CF4DE10}"/>
              </a:ext>
            </a:extLst>
          </p:cNvPr>
          <p:cNvSpPr>
            <a:spLocks noGrp="1"/>
          </p:cNvSpPr>
          <p:nvPr>
            <p:ph type="title"/>
          </p:nvPr>
        </p:nvSpPr>
        <p:spPr/>
        <p:txBody>
          <a:bodyPr/>
          <a:lstStyle/>
          <a:p>
            <a:r>
              <a:rPr lang="en-US" dirty="0"/>
              <a:t>NORMAL DISTRIBUTION</a:t>
            </a:r>
          </a:p>
        </p:txBody>
      </p:sp>
      <p:cxnSp>
        <p:nvCxnSpPr>
          <p:cNvPr id="3" name="Straight Connector 2">
            <a:extLst>
              <a:ext uri="{FF2B5EF4-FFF2-40B4-BE49-F238E27FC236}">
                <a16:creationId xmlns:a16="http://schemas.microsoft.com/office/drawing/2014/main" id="{60F794B8-8EE1-7E4F-92C7-EBE0E6DC6E1A}"/>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D0D4394-AAD7-A24E-A8B6-DCC5D455E1C6}"/>
              </a:ext>
            </a:extLst>
          </p:cNvPr>
          <p:cNvPicPr>
            <a:picLocks noChangeAspect="1"/>
          </p:cNvPicPr>
          <p:nvPr/>
        </p:nvPicPr>
        <p:blipFill>
          <a:blip r:embed="rId2"/>
          <a:stretch>
            <a:fillRect/>
          </a:stretch>
        </p:blipFill>
        <p:spPr>
          <a:xfrm>
            <a:off x="2438400" y="1665513"/>
            <a:ext cx="7315200" cy="4114800"/>
          </a:xfrm>
          <a:prstGeom prst="rect">
            <a:avLst/>
          </a:prstGeom>
        </p:spPr>
      </p:pic>
      <p:pic>
        <p:nvPicPr>
          <p:cNvPr id="8" name="Picture 7">
            <a:extLst>
              <a:ext uri="{FF2B5EF4-FFF2-40B4-BE49-F238E27FC236}">
                <a16:creationId xmlns:a16="http://schemas.microsoft.com/office/drawing/2014/main" id="{70D328A6-EF81-6F42-A1B0-43984984D5AF}"/>
              </a:ext>
            </a:extLst>
          </p:cNvPr>
          <p:cNvPicPr>
            <a:picLocks noChangeAspect="1"/>
          </p:cNvPicPr>
          <p:nvPr/>
        </p:nvPicPr>
        <p:blipFill>
          <a:blip r:embed="rId3"/>
          <a:stretch>
            <a:fillRect/>
          </a:stretch>
        </p:blipFill>
        <p:spPr>
          <a:xfrm>
            <a:off x="4125775" y="5721927"/>
            <a:ext cx="3968151" cy="791722"/>
          </a:xfrm>
          <a:prstGeom prst="rect">
            <a:avLst/>
          </a:prstGeom>
        </p:spPr>
      </p:pic>
    </p:spTree>
    <p:extLst>
      <p:ext uri="{BB962C8B-B14F-4D97-AF65-F5344CB8AC3E}">
        <p14:creationId xmlns:p14="http://schemas.microsoft.com/office/powerpoint/2010/main" val="1310061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E7193-4991-DF42-8255-F72999C2B6C0}"/>
              </a:ext>
            </a:extLst>
          </p:cNvPr>
          <p:cNvSpPr>
            <a:spLocks noGrp="1"/>
          </p:cNvSpPr>
          <p:nvPr>
            <p:ph type="title"/>
          </p:nvPr>
        </p:nvSpPr>
        <p:spPr/>
        <p:txBody>
          <a:bodyPr/>
          <a:lstStyle/>
          <a:p>
            <a:r>
              <a:rPr lang="en-US" dirty="0"/>
              <a:t>Z-SCORES AND AREAS</a:t>
            </a:r>
          </a:p>
        </p:txBody>
      </p:sp>
      <p:pic>
        <p:nvPicPr>
          <p:cNvPr id="4" name="Picture 3">
            <a:extLst>
              <a:ext uri="{FF2B5EF4-FFF2-40B4-BE49-F238E27FC236}">
                <a16:creationId xmlns:a16="http://schemas.microsoft.com/office/drawing/2014/main" id="{06E45080-1E20-9449-B70A-757A95502D9B}"/>
              </a:ext>
            </a:extLst>
          </p:cNvPr>
          <p:cNvPicPr>
            <a:picLocks noChangeAspect="1"/>
          </p:cNvPicPr>
          <p:nvPr/>
        </p:nvPicPr>
        <p:blipFill>
          <a:blip r:embed="rId2"/>
          <a:stretch>
            <a:fillRect/>
          </a:stretch>
        </p:blipFill>
        <p:spPr>
          <a:xfrm>
            <a:off x="0" y="1879034"/>
            <a:ext cx="4174836" cy="2348345"/>
          </a:xfrm>
          <a:prstGeom prst="rect">
            <a:avLst/>
          </a:prstGeom>
        </p:spPr>
      </p:pic>
      <p:pic>
        <p:nvPicPr>
          <p:cNvPr id="6" name="Picture 5">
            <a:extLst>
              <a:ext uri="{FF2B5EF4-FFF2-40B4-BE49-F238E27FC236}">
                <a16:creationId xmlns:a16="http://schemas.microsoft.com/office/drawing/2014/main" id="{6AEF77C1-C4BC-4145-B249-4D1067629E13}"/>
              </a:ext>
            </a:extLst>
          </p:cNvPr>
          <p:cNvPicPr>
            <a:picLocks noChangeAspect="1"/>
          </p:cNvPicPr>
          <p:nvPr/>
        </p:nvPicPr>
        <p:blipFill>
          <a:blip r:embed="rId3"/>
          <a:stretch>
            <a:fillRect/>
          </a:stretch>
        </p:blipFill>
        <p:spPr>
          <a:xfrm>
            <a:off x="4008583" y="1879034"/>
            <a:ext cx="4174836" cy="2348345"/>
          </a:xfrm>
          <a:prstGeom prst="rect">
            <a:avLst/>
          </a:prstGeom>
        </p:spPr>
      </p:pic>
      <p:pic>
        <p:nvPicPr>
          <p:cNvPr id="8" name="Picture 7">
            <a:extLst>
              <a:ext uri="{FF2B5EF4-FFF2-40B4-BE49-F238E27FC236}">
                <a16:creationId xmlns:a16="http://schemas.microsoft.com/office/drawing/2014/main" id="{56EF05F5-DB30-C44A-B29C-5B78E6E7029A}"/>
              </a:ext>
            </a:extLst>
          </p:cNvPr>
          <p:cNvPicPr>
            <a:picLocks noChangeAspect="1"/>
          </p:cNvPicPr>
          <p:nvPr/>
        </p:nvPicPr>
        <p:blipFill>
          <a:blip r:embed="rId4"/>
          <a:stretch>
            <a:fillRect/>
          </a:stretch>
        </p:blipFill>
        <p:spPr>
          <a:xfrm>
            <a:off x="8017166" y="1879034"/>
            <a:ext cx="4174836" cy="2348345"/>
          </a:xfrm>
          <a:prstGeom prst="rect">
            <a:avLst/>
          </a:prstGeom>
        </p:spPr>
      </p:pic>
      <p:sp>
        <p:nvSpPr>
          <p:cNvPr id="9" name="TextBox 8">
            <a:extLst>
              <a:ext uri="{FF2B5EF4-FFF2-40B4-BE49-F238E27FC236}">
                <a16:creationId xmlns:a16="http://schemas.microsoft.com/office/drawing/2014/main" id="{42336DBB-F0CA-C64A-98D0-5A497F4694F3}"/>
              </a:ext>
            </a:extLst>
          </p:cNvPr>
          <p:cNvSpPr txBox="1"/>
          <p:nvPr/>
        </p:nvSpPr>
        <p:spPr>
          <a:xfrm>
            <a:off x="1216313" y="4681312"/>
            <a:ext cx="1742210" cy="1405513"/>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1 SD</a:t>
            </a:r>
          </a:p>
          <a:p>
            <a:pPr algn="ctr"/>
            <a:r>
              <a:rPr lang="en-US" sz="4000" b="1" baseline="-25000" dirty="0">
                <a:solidFill>
                  <a:schemeClr val="bg1"/>
                </a:solidFill>
                <a:latin typeface="Roboto" panose="02000000000000000000" pitchFamily="2" charset="0"/>
                <a:ea typeface="Roboto" panose="02000000000000000000" pitchFamily="2" charset="0"/>
                <a:cs typeface="Roboto Condensed" charset="0"/>
              </a:rPr>
              <a:t>67%</a:t>
            </a:r>
            <a:br>
              <a:rPr lang="en-US" sz="4000" b="1" baseline="-25000" dirty="0">
                <a:solidFill>
                  <a:schemeClr val="bg1"/>
                </a:solidFill>
                <a:latin typeface="Roboto" panose="02000000000000000000" pitchFamily="2" charset="0"/>
                <a:ea typeface="Roboto" panose="02000000000000000000" pitchFamily="2" charset="0"/>
                <a:cs typeface="Roboto Condensed" charset="0"/>
              </a:rPr>
            </a:b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cxnSp>
        <p:nvCxnSpPr>
          <p:cNvPr id="10" name="Straight Connector 9">
            <a:extLst>
              <a:ext uri="{FF2B5EF4-FFF2-40B4-BE49-F238E27FC236}">
                <a16:creationId xmlns:a16="http://schemas.microsoft.com/office/drawing/2014/main" id="{126068B5-B023-D244-9C6C-34DBBA3FE562}"/>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47318B-9391-3542-B095-5B2A04CA4216}"/>
              </a:ext>
            </a:extLst>
          </p:cNvPr>
          <p:cNvSpPr txBox="1"/>
          <p:nvPr/>
        </p:nvSpPr>
        <p:spPr>
          <a:xfrm>
            <a:off x="5224895" y="4681312"/>
            <a:ext cx="1742210" cy="1405513"/>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2 SD</a:t>
            </a:r>
          </a:p>
          <a:p>
            <a:pPr algn="ctr"/>
            <a:r>
              <a:rPr lang="en-US" sz="4000" b="1" baseline="-25000" dirty="0">
                <a:solidFill>
                  <a:schemeClr val="bg1"/>
                </a:solidFill>
                <a:latin typeface="Roboto" panose="02000000000000000000" pitchFamily="2" charset="0"/>
                <a:ea typeface="Roboto" panose="02000000000000000000" pitchFamily="2" charset="0"/>
                <a:cs typeface="Roboto Condensed" charset="0"/>
              </a:rPr>
              <a:t>95%</a:t>
            </a:r>
            <a:br>
              <a:rPr lang="en-US" sz="4000" b="1" baseline="-25000" dirty="0">
                <a:solidFill>
                  <a:schemeClr val="bg1"/>
                </a:solidFill>
                <a:latin typeface="Roboto" panose="02000000000000000000" pitchFamily="2" charset="0"/>
                <a:ea typeface="Roboto" panose="02000000000000000000" pitchFamily="2" charset="0"/>
                <a:cs typeface="Roboto Condensed" charset="0"/>
              </a:rPr>
            </a:b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8150B49D-CAEF-184F-9E51-03D33D1F60EA}"/>
              </a:ext>
            </a:extLst>
          </p:cNvPr>
          <p:cNvSpPr txBox="1"/>
          <p:nvPr/>
        </p:nvSpPr>
        <p:spPr>
          <a:xfrm>
            <a:off x="9233477" y="4681312"/>
            <a:ext cx="1742210" cy="1405513"/>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3 SD</a:t>
            </a:r>
          </a:p>
          <a:p>
            <a:pPr algn="ctr"/>
            <a:r>
              <a:rPr lang="en-US" sz="4000" b="1" baseline="-25000" dirty="0">
                <a:solidFill>
                  <a:schemeClr val="bg1"/>
                </a:solidFill>
                <a:latin typeface="Roboto" panose="02000000000000000000" pitchFamily="2" charset="0"/>
                <a:ea typeface="Roboto" panose="02000000000000000000" pitchFamily="2" charset="0"/>
                <a:cs typeface="Roboto Condensed" charset="0"/>
              </a:rPr>
              <a:t>99%</a:t>
            </a:r>
            <a:br>
              <a:rPr lang="en-US" sz="4000" b="1" baseline="-25000" dirty="0">
                <a:solidFill>
                  <a:schemeClr val="bg1"/>
                </a:solidFill>
                <a:latin typeface="Roboto" panose="02000000000000000000" pitchFamily="2" charset="0"/>
                <a:ea typeface="Roboto" panose="02000000000000000000" pitchFamily="2" charset="0"/>
                <a:cs typeface="Roboto Condensed" charset="0"/>
              </a:rPr>
            </a:b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103019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673F78-400A-764B-9ED0-3987D401340D}"/>
              </a:ext>
            </a:extLst>
          </p:cNvPr>
          <p:cNvPicPr>
            <a:picLocks noChangeAspect="1"/>
          </p:cNvPicPr>
          <p:nvPr/>
        </p:nvPicPr>
        <p:blipFill>
          <a:blip r:embed="rId2"/>
          <a:stretch>
            <a:fillRect/>
          </a:stretch>
        </p:blipFill>
        <p:spPr>
          <a:xfrm>
            <a:off x="1254419" y="45894"/>
            <a:ext cx="9219622" cy="6657647"/>
          </a:xfrm>
          <a:prstGeom prst="rect">
            <a:avLst/>
          </a:prstGeom>
        </p:spPr>
      </p:pic>
      <p:pic>
        <p:nvPicPr>
          <p:cNvPr id="5" name="Picture 4">
            <a:extLst>
              <a:ext uri="{FF2B5EF4-FFF2-40B4-BE49-F238E27FC236}">
                <a16:creationId xmlns:a16="http://schemas.microsoft.com/office/drawing/2014/main" id="{192361BF-6B4A-3D4E-A57E-86404FDFBAEC}"/>
              </a:ext>
            </a:extLst>
          </p:cNvPr>
          <p:cNvPicPr>
            <a:picLocks noChangeAspect="1"/>
          </p:cNvPicPr>
          <p:nvPr/>
        </p:nvPicPr>
        <p:blipFill>
          <a:blip r:embed="rId3"/>
          <a:stretch>
            <a:fillRect/>
          </a:stretch>
        </p:blipFill>
        <p:spPr>
          <a:xfrm>
            <a:off x="2358314" y="642174"/>
            <a:ext cx="7586108" cy="5000365"/>
          </a:xfrm>
          <a:prstGeom prst="rect">
            <a:avLst/>
          </a:prstGeom>
        </p:spPr>
      </p:pic>
    </p:spTree>
    <p:extLst>
      <p:ext uri="{BB962C8B-B14F-4D97-AF65-F5344CB8AC3E}">
        <p14:creationId xmlns:p14="http://schemas.microsoft.com/office/powerpoint/2010/main" val="31488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7137-7947-7C42-A784-32F99304B2AD}"/>
              </a:ext>
            </a:extLst>
          </p:cNvPr>
          <p:cNvSpPr>
            <a:spLocks noGrp="1"/>
          </p:cNvSpPr>
          <p:nvPr>
            <p:ph type="title"/>
          </p:nvPr>
        </p:nvSpPr>
        <p:spPr/>
        <p:txBody>
          <a:bodyPr/>
          <a:lstStyle/>
          <a:p>
            <a:r>
              <a:rPr lang="en-US" dirty="0"/>
              <a:t>IDEAL SAMPLE SIZES</a:t>
            </a:r>
          </a:p>
        </p:txBody>
      </p:sp>
      <p:cxnSp>
        <p:nvCxnSpPr>
          <p:cNvPr id="3" name="Straight Connector 2">
            <a:extLst>
              <a:ext uri="{FF2B5EF4-FFF2-40B4-BE49-F238E27FC236}">
                <a16:creationId xmlns:a16="http://schemas.microsoft.com/office/drawing/2014/main" id="{1C885390-3406-3C48-B0D2-CC76A09FCEB4}"/>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98BF9EC-028E-2F48-B38A-BF8B83BE70F6}"/>
              </a:ext>
            </a:extLst>
          </p:cNvPr>
          <p:cNvPicPr>
            <a:picLocks noChangeAspect="1"/>
          </p:cNvPicPr>
          <p:nvPr/>
        </p:nvPicPr>
        <p:blipFill>
          <a:blip r:embed="rId3"/>
          <a:stretch>
            <a:fillRect/>
          </a:stretch>
        </p:blipFill>
        <p:spPr>
          <a:xfrm>
            <a:off x="4521200" y="4945405"/>
            <a:ext cx="3149600" cy="1054100"/>
          </a:xfrm>
          <a:prstGeom prst="rect">
            <a:avLst/>
          </a:prstGeom>
        </p:spPr>
      </p:pic>
      <p:sp>
        <p:nvSpPr>
          <p:cNvPr id="6" name="TextBox 5">
            <a:extLst>
              <a:ext uri="{FF2B5EF4-FFF2-40B4-BE49-F238E27FC236}">
                <a16:creationId xmlns:a16="http://schemas.microsoft.com/office/drawing/2014/main" id="{41004B15-5886-D645-81C4-209EDA69FAC2}"/>
              </a:ext>
            </a:extLst>
          </p:cNvPr>
          <p:cNvSpPr txBox="1"/>
          <p:nvPr/>
        </p:nvSpPr>
        <p:spPr>
          <a:xfrm>
            <a:off x="1361342" y="1299901"/>
            <a:ext cx="9774116" cy="1938992"/>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How many apartments should we sample to generate a 95% confidence interval where we’re ±$50 around the mean?</a:t>
            </a: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pic>
        <p:nvPicPr>
          <p:cNvPr id="7" name="Picture 6">
            <a:extLst>
              <a:ext uri="{FF2B5EF4-FFF2-40B4-BE49-F238E27FC236}">
                <a16:creationId xmlns:a16="http://schemas.microsoft.com/office/drawing/2014/main" id="{75224631-818F-D545-9572-038594E6F64B}"/>
              </a:ext>
            </a:extLst>
          </p:cNvPr>
          <p:cNvPicPr>
            <a:picLocks noChangeAspect="1"/>
          </p:cNvPicPr>
          <p:nvPr/>
        </p:nvPicPr>
        <p:blipFill>
          <a:blip r:embed="rId4"/>
          <a:stretch>
            <a:fillRect/>
          </a:stretch>
        </p:blipFill>
        <p:spPr>
          <a:xfrm>
            <a:off x="4921245" y="6339615"/>
            <a:ext cx="2349500" cy="330200"/>
          </a:xfrm>
          <a:prstGeom prst="rect">
            <a:avLst/>
          </a:prstGeom>
        </p:spPr>
      </p:pic>
      <p:sp>
        <p:nvSpPr>
          <p:cNvPr id="8" name="TextBox 7">
            <a:extLst>
              <a:ext uri="{FF2B5EF4-FFF2-40B4-BE49-F238E27FC236}">
                <a16:creationId xmlns:a16="http://schemas.microsoft.com/office/drawing/2014/main" id="{FC784FBF-7850-854D-B99E-CAEF2C475CC6}"/>
              </a:ext>
            </a:extLst>
          </p:cNvPr>
          <p:cNvSpPr txBox="1"/>
          <p:nvPr/>
        </p:nvSpPr>
        <p:spPr>
          <a:xfrm>
            <a:off x="3336971" y="3318005"/>
            <a:ext cx="5518047" cy="369332"/>
          </a:xfrm>
          <a:prstGeom prst="rect">
            <a:avLst/>
          </a:prstGeom>
          <a:solidFill>
            <a:schemeClr val="accent3">
              <a:lumMod val="20000"/>
              <a:lumOff val="80000"/>
            </a:schemeClr>
          </a:solidFill>
        </p:spPr>
        <p:txBody>
          <a:bodyPr wrap="square" rtlCol="0">
            <a:spAutoFit/>
          </a:bodyPr>
          <a:lstStyle/>
          <a:p>
            <a:pPr algn="ctr"/>
            <a:r>
              <a:rPr lang="en-US" dirty="0">
                <a:solidFill>
                  <a:schemeClr val="accent3"/>
                </a:solidFill>
                <a:latin typeface="Roboto Light" panose="02000000000000000000" pitchFamily="2" charset="0"/>
                <a:ea typeface="Roboto Light" panose="02000000000000000000" pitchFamily="2" charset="0"/>
                <a:cs typeface="Roboto Condensed" charset="0"/>
              </a:rPr>
              <a:t>(Assume the population standard deviation is $200)</a:t>
            </a:r>
            <a:endParaRPr lang="en-US" sz="1200" baseline="-25000" dirty="0">
              <a:solidFill>
                <a:schemeClr val="accent3"/>
              </a:solidFill>
              <a:latin typeface="Roboto Light" panose="02000000000000000000" pitchFamily="2" charset="0"/>
              <a:ea typeface="Roboto Light" panose="02000000000000000000" pitchFamily="2" charset="0"/>
              <a:cs typeface="Roboto Condensed" charset="0"/>
            </a:endParaRPr>
          </a:p>
        </p:txBody>
      </p:sp>
      <p:pic>
        <p:nvPicPr>
          <p:cNvPr id="9" name="Picture 8">
            <a:extLst>
              <a:ext uri="{FF2B5EF4-FFF2-40B4-BE49-F238E27FC236}">
                <a16:creationId xmlns:a16="http://schemas.microsoft.com/office/drawing/2014/main" id="{CC8A58C1-1AFB-CD41-BFE8-8778A8C7584B}"/>
              </a:ext>
            </a:extLst>
          </p:cNvPr>
          <p:cNvPicPr>
            <a:picLocks noChangeAspect="1"/>
          </p:cNvPicPr>
          <p:nvPr/>
        </p:nvPicPr>
        <p:blipFill>
          <a:blip r:embed="rId5"/>
          <a:stretch>
            <a:fillRect/>
          </a:stretch>
        </p:blipFill>
        <p:spPr>
          <a:xfrm>
            <a:off x="3460750" y="3932535"/>
            <a:ext cx="5270500" cy="939800"/>
          </a:xfrm>
          <a:prstGeom prst="rect">
            <a:avLst/>
          </a:prstGeom>
        </p:spPr>
      </p:pic>
    </p:spTree>
    <p:extLst>
      <p:ext uri="{BB962C8B-B14F-4D97-AF65-F5344CB8AC3E}">
        <p14:creationId xmlns:p14="http://schemas.microsoft.com/office/powerpoint/2010/main" val="332194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7137-7947-7C42-A784-32F99304B2AD}"/>
              </a:ext>
            </a:extLst>
          </p:cNvPr>
          <p:cNvSpPr>
            <a:spLocks noGrp="1"/>
          </p:cNvSpPr>
          <p:nvPr>
            <p:ph type="title"/>
          </p:nvPr>
        </p:nvSpPr>
        <p:spPr>
          <a:xfrm>
            <a:off x="0" y="152855"/>
            <a:ext cx="12192000" cy="912016"/>
          </a:xfrm>
        </p:spPr>
        <p:txBody>
          <a:bodyPr>
            <a:normAutofit/>
          </a:bodyPr>
          <a:lstStyle/>
          <a:p>
            <a:r>
              <a:rPr lang="en-US" dirty="0"/>
              <a:t>SAMPLE SIZES IN REAL LIFE</a:t>
            </a:r>
          </a:p>
        </p:txBody>
      </p:sp>
      <p:cxnSp>
        <p:nvCxnSpPr>
          <p:cNvPr id="3" name="Straight Connector 2">
            <a:extLst>
              <a:ext uri="{FF2B5EF4-FFF2-40B4-BE49-F238E27FC236}">
                <a16:creationId xmlns:a16="http://schemas.microsoft.com/office/drawing/2014/main" id="{1C885390-3406-3C48-B0D2-CC76A09FCEB4}"/>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1004B15-5886-D645-81C4-209EDA69FAC2}"/>
              </a:ext>
            </a:extLst>
          </p:cNvPr>
          <p:cNvSpPr txBox="1"/>
          <p:nvPr/>
        </p:nvSpPr>
        <p:spPr>
          <a:xfrm>
            <a:off x="2070960" y="2616090"/>
            <a:ext cx="8077782" cy="1754326"/>
          </a:xfrm>
          <a:prstGeom prst="rect">
            <a:avLst/>
          </a:prstGeom>
          <a:solidFill>
            <a:schemeClr val="accent3"/>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Search Google for </a:t>
            </a:r>
            <a:br>
              <a:rPr lang="en-US" sz="5400" b="1" dirty="0">
                <a:solidFill>
                  <a:schemeClr val="bg1"/>
                </a:solidFill>
                <a:latin typeface="Roboto" panose="02000000000000000000" pitchFamily="2" charset="0"/>
                <a:ea typeface="Roboto" panose="02000000000000000000" pitchFamily="2" charset="0"/>
                <a:cs typeface="Roboto Condensed" charset="0"/>
              </a:rPr>
            </a:br>
            <a:r>
              <a:rPr lang="en-US" sz="5400" b="1" dirty="0">
                <a:solidFill>
                  <a:schemeClr val="bg1"/>
                </a:solidFill>
                <a:latin typeface="Roboto" panose="02000000000000000000" pitchFamily="2" charset="0"/>
                <a:ea typeface="Roboto" panose="02000000000000000000" pitchFamily="2" charset="0"/>
                <a:cs typeface="Roboto Condensed" charset="0"/>
              </a:rPr>
              <a:t>“sample size calculator”</a:t>
            </a:r>
            <a:endParaRPr lang="en-US" sz="40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10" name="TextBox 9">
            <a:extLst>
              <a:ext uri="{FF2B5EF4-FFF2-40B4-BE49-F238E27FC236}">
                <a16:creationId xmlns:a16="http://schemas.microsoft.com/office/drawing/2014/main" id="{7E71A863-3E0D-574B-887B-CFB899089326}"/>
              </a:ext>
            </a:extLst>
          </p:cNvPr>
          <p:cNvSpPr txBox="1"/>
          <p:nvPr/>
        </p:nvSpPr>
        <p:spPr>
          <a:xfrm>
            <a:off x="1310103" y="4689323"/>
            <a:ext cx="9571793" cy="523220"/>
          </a:xfrm>
          <a:prstGeom prst="rect">
            <a:avLst/>
          </a:prstGeom>
          <a:solidFill>
            <a:schemeClr val="accent3"/>
          </a:solid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cs typeface="Roboto Condensed" charset="0"/>
              </a:rPr>
              <a:t>https://</a:t>
            </a:r>
            <a:r>
              <a:rPr lang="en-US" sz="2800" b="1" dirty="0" err="1">
                <a:solidFill>
                  <a:schemeClr val="bg1"/>
                </a:solidFill>
                <a:latin typeface="Roboto" panose="02000000000000000000" pitchFamily="2" charset="0"/>
                <a:ea typeface="Roboto" panose="02000000000000000000" pitchFamily="2" charset="0"/>
                <a:cs typeface="Roboto Condensed" charset="0"/>
              </a:rPr>
              <a:t>www.qualtrics.com</a:t>
            </a:r>
            <a:r>
              <a:rPr lang="en-US" sz="2800" b="1" dirty="0">
                <a:solidFill>
                  <a:schemeClr val="bg1"/>
                </a:solidFill>
                <a:latin typeface="Roboto" panose="02000000000000000000" pitchFamily="2" charset="0"/>
                <a:ea typeface="Roboto" panose="02000000000000000000" pitchFamily="2" charset="0"/>
                <a:cs typeface="Roboto Condensed" charset="0"/>
              </a:rPr>
              <a:t>/blog/calculating-sample-size/</a:t>
            </a:r>
          </a:p>
        </p:txBody>
      </p:sp>
    </p:spTree>
    <p:extLst>
      <p:ext uri="{BB962C8B-B14F-4D97-AF65-F5344CB8AC3E}">
        <p14:creationId xmlns:p14="http://schemas.microsoft.com/office/powerpoint/2010/main" val="345047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2932-BE17-BB42-9748-CFFD1AEDA1AC}"/>
              </a:ext>
            </a:extLst>
          </p:cNvPr>
          <p:cNvSpPr>
            <a:spLocks noGrp="1"/>
          </p:cNvSpPr>
          <p:nvPr>
            <p:ph type="title"/>
          </p:nvPr>
        </p:nvSpPr>
        <p:spPr>
          <a:xfrm>
            <a:off x="0" y="152855"/>
            <a:ext cx="12192000" cy="912016"/>
          </a:xfrm>
        </p:spPr>
        <p:txBody>
          <a:bodyPr>
            <a:noAutofit/>
          </a:bodyPr>
          <a:lstStyle/>
          <a:p>
            <a:r>
              <a:rPr lang="en-US" dirty="0"/>
              <a:t>NOT EVERYTHING IS NORMAL</a:t>
            </a:r>
          </a:p>
        </p:txBody>
      </p:sp>
      <p:cxnSp>
        <p:nvCxnSpPr>
          <p:cNvPr id="4" name="Straight Connector 3">
            <a:extLst>
              <a:ext uri="{FF2B5EF4-FFF2-40B4-BE49-F238E27FC236}">
                <a16:creationId xmlns:a16="http://schemas.microsoft.com/office/drawing/2014/main" id="{5FC41BE4-E2DC-A14B-A986-6AE50A169DAD}"/>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1FF871-27A0-9A4A-B16F-D030791122DB}"/>
              </a:ext>
            </a:extLst>
          </p:cNvPr>
          <p:cNvSpPr txBox="1"/>
          <p:nvPr/>
        </p:nvSpPr>
        <p:spPr>
          <a:xfrm>
            <a:off x="1656412" y="2174438"/>
            <a:ext cx="8879176" cy="1754326"/>
          </a:xfrm>
          <a:prstGeom prst="rect">
            <a:avLst/>
          </a:prstGeom>
          <a:solidFill>
            <a:schemeClr val="accent3"/>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What if the data doesn’t fit a normal distribution?</a:t>
            </a:r>
            <a:endParaRPr lang="en-US" sz="40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5" name="TextBox 4">
            <a:extLst>
              <a:ext uri="{FF2B5EF4-FFF2-40B4-BE49-F238E27FC236}">
                <a16:creationId xmlns:a16="http://schemas.microsoft.com/office/drawing/2014/main" id="{C2D1F81C-D4B8-E94A-A63E-4B8FF84AD519}"/>
              </a:ext>
            </a:extLst>
          </p:cNvPr>
          <p:cNvSpPr txBox="1"/>
          <p:nvPr/>
        </p:nvSpPr>
        <p:spPr>
          <a:xfrm>
            <a:off x="2757586" y="4317628"/>
            <a:ext cx="6676837" cy="707886"/>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Use a different distribution!</a:t>
            </a: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50352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7C59B2-0E66-124A-A7E2-B361A3517639}"/>
              </a:ext>
            </a:extLst>
          </p:cNvPr>
          <p:cNvPicPr>
            <a:picLocks noChangeAspect="1"/>
          </p:cNvPicPr>
          <p:nvPr/>
        </p:nvPicPr>
        <p:blipFill>
          <a:blip r:embed="rId2"/>
          <a:stretch>
            <a:fillRect/>
          </a:stretch>
        </p:blipFill>
        <p:spPr>
          <a:xfrm>
            <a:off x="647700" y="76200"/>
            <a:ext cx="4495800" cy="3371850"/>
          </a:xfrm>
          <a:prstGeom prst="rect">
            <a:avLst/>
          </a:prstGeom>
        </p:spPr>
      </p:pic>
      <p:pic>
        <p:nvPicPr>
          <p:cNvPr id="8" name="Picture 7">
            <a:extLst>
              <a:ext uri="{FF2B5EF4-FFF2-40B4-BE49-F238E27FC236}">
                <a16:creationId xmlns:a16="http://schemas.microsoft.com/office/drawing/2014/main" id="{42DB2A6A-8F07-1D4E-9C0D-128893CA267A}"/>
              </a:ext>
            </a:extLst>
          </p:cNvPr>
          <p:cNvPicPr>
            <a:picLocks noChangeAspect="1"/>
          </p:cNvPicPr>
          <p:nvPr/>
        </p:nvPicPr>
        <p:blipFill>
          <a:blip r:embed="rId3"/>
          <a:stretch>
            <a:fillRect/>
          </a:stretch>
        </p:blipFill>
        <p:spPr>
          <a:xfrm>
            <a:off x="6840681" y="76200"/>
            <a:ext cx="4495800" cy="3371850"/>
          </a:xfrm>
          <a:prstGeom prst="rect">
            <a:avLst/>
          </a:prstGeom>
        </p:spPr>
      </p:pic>
      <p:pic>
        <p:nvPicPr>
          <p:cNvPr id="10" name="Picture 9">
            <a:extLst>
              <a:ext uri="{FF2B5EF4-FFF2-40B4-BE49-F238E27FC236}">
                <a16:creationId xmlns:a16="http://schemas.microsoft.com/office/drawing/2014/main" id="{A5730D05-FE90-934F-9A94-B31365181717}"/>
              </a:ext>
            </a:extLst>
          </p:cNvPr>
          <p:cNvPicPr>
            <a:picLocks noChangeAspect="1"/>
          </p:cNvPicPr>
          <p:nvPr/>
        </p:nvPicPr>
        <p:blipFill>
          <a:blip r:embed="rId4"/>
          <a:stretch>
            <a:fillRect/>
          </a:stretch>
        </p:blipFill>
        <p:spPr>
          <a:xfrm>
            <a:off x="640194" y="3448050"/>
            <a:ext cx="4495800" cy="3371850"/>
          </a:xfrm>
          <a:prstGeom prst="rect">
            <a:avLst/>
          </a:prstGeom>
        </p:spPr>
      </p:pic>
      <p:pic>
        <p:nvPicPr>
          <p:cNvPr id="12" name="Picture 11">
            <a:extLst>
              <a:ext uri="{FF2B5EF4-FFF2-40B4-BE49-F238E27FC236}">
                <a16:creationId xmlns:a16="http://schemas.microsoft.com/office/drawing/2014/main" id="{D349D39B-5EBF-9949-AE78-D4ABEFFB0808}"/>
              </a:ext>
            </a:extLst>
          </p:cNvPr>
          <p:cNvPicPr>
            <a:picLocks noChangeAspect="1"/>
          </p:cNvPicPr>
          <p:nvPr/>
        </p:nvPicPr>
        <p:blipFill>
          <a:blip r:embed="rId5"/>
          <a:stretch>
            <a:fillRect/>
          </a:stretch>
        </p:blipFill>
        <p:spPr>
          <a:xfrm>
            <a:off x="6889749" y="3448050"/>
            <a:ext cx="4495800" cy="3371850"/>
          </a:xfrm>
          <a:prstGeom prst="rect">
            <a:avLst/>
          </a:prstGeom>
        </p:spPr>
      </p:pic>
    </p:spTree>
    <p:extLst>
      <p:ext uri="{BB962C8B-B14F-4D97-AF65-F5344CB8AC3E}">
        <p14:creationId xmlns:p14="http://schemas.microsoft.com/office/powerpoint/2010/main" val="2233936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2932-BE17-BB42-9748-CFFD1AEDA1AC}"/>
              </a:ext>
            </a:extLst>
          </p:cNvPr>
          <p:cNvSpPr>
            <a:spLocks noGrp="1"/>
          </p:cNvSpPr>
          <p:nvPr>
            <p:ph type="title"/>
          </p:nvPr>
        </p:nvSpPr>
        <p:spPr>
          <a:xfrm>
            <a:off x="0" y="152855"/>
            <a:ext cx="12192000" cy="912016"/>
          </a:xfrm>
        </p:spPr>
        <p:txBody>
          <a:bodyPr>
            <a:noAutofit/>
          </a:bodyPr>
          <a:lstStyle/>
          <a:p>
            <a:r>
              <a:rPr lang="en-US" dirty="0"/>
              <a:t>NOT EVERYTHING IS MATHY</a:t>
            </a:r>
          </a:p>
        </p:txBody>
      </p:sp>
      <p:cxnSp>
        <p:nvCxnSpPr>
          <p:cNvPr id="4" name="Straight Connector 3">
            <a:extLst>
              <a:ext uri="{FF2B5EF4-FFF2-40B4-BE49-F238E27FC236}">
                <a16:creationId xmlns:a16="http://schemas.microsoft.com/office/drawing/2014/main" id="{5FC41BE4-E2DC-A14B-A986-6AE50A169DAD}"/>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1FF871-27A0-9A4A-B16F-D030791122DB}"/>
              </a:ext>
            </a:extLst>
          </p:cNvPr>
          <p:cNvSpPr txBox="1"/>
          <p:nvPr/>
        </p:nvSpPr>
        <p:spPr>
          <a:xfrm>
            <a:off x="1656412" y="2174438"/>
            <a:ext cx="8879176" cy="1754326"/>
          </a:xfrm>
          <a:prstGeom prst="rect">
            <a:avLst/>
          </a:prstGeom>
          <a:solidFill>
            <a:schemeClr val="accent3"/>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What if the data doesn’t fit any of those distributions?</a:t>
            </a:r>
            <a:endParaRPr lang="en-US" sz="40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5" name="TextBox 4">
            <a:extLst>
              <a:ext uri="{FF2B5EF4-FFF2-40B4-BE49-F238E27FC236}">
                <a16:creationId xmlns:a16="http://schemas.microsoft.com/office/drawing/2014/main" id="{C2D1F81C-D4B8-E94A-A63E-4B8FF84AD519}"/>
              </a:ext>
            </a:extLst>
          </p:cNvPr>
          <p:cNvSpPr txBox="1"/>
          <p:nvPr/>
        </p:nvSpPr>
        <p:spPr>
          <a:xfrm>
            <a:off x="1586086" y="4330445"/>
            <a:ext cx="9032632" cy="707886"/>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Give up or use one that’s close enough</a:t>
            </a: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206755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FE8B-F6A8-3142-A3DF-EC94DD0C13BF}"/>
              </a:ext>
            </a:extLst>
          </p:cNvPr>
          <p:cNvSpPr>
            <a:spLocks noGrp="1"/>
          </p:cNvSpPr>
          <p:nvPr>
            <p:ph type="title"/>
          </p:nvPr>
        </p:nvSpPr>
        <p:spPr/>
        <p:txBody>
          <a:bodyPr/>
          <a:lstStyle/>
          <a:p>
            <a:r>
              <a:rPr lang="en-US" dirty="0"/>
              <a:t>PLAN FOR TODAY</a:t>
            </a:r>
          </a:p>
        </p:txBody>
      </p:sp>
      <p:sp>
        <p:nvSpPr>
          <p:cNvPr id="4" name="Rectangle 3">
            <a:extLst>
              <a:ext uri="{FF2B5EF4-FFF2-40B4-BE49-F238E27FC236}">
                <a16:creationId xmlns:a16="http://schemas.microsoft.com/office/drawing/2014/main" id="{9EF2CACB-704B-F74F-88BC-999DE12C06AB}"/>
              </a:ext>
            </a:extLst>
          </p:cNvPr>
          <p:cNvSpPr/>
          <p:nvPr/>
        </p:nvSpPr>
        <p:spPr>
          <a:xfrm>
            <a:off x="2752107" y="3259132"/>
            <a:ext cx="6687781" cy="769441"/>
          </a:xfrm>
          <a:prstGeom prst="rect">
            <a:avLst/>
          </a:prstGeom>
          <a:solidFill>
            <a:schemeClr val="accent2"/>
          </a:solidFill>
        </p:spPr>
        <p:txBody>
          <a:bodyPr wrap="square">
            <a:spAutoFit/>
          </a:bodyPr>
          <a:lstStyle/>
          <a:p>
            <a:pPr algn="ctr"/>
            <a:r>
              <a:rPr lang="en-US" sz="4400" b="1" dirty="0">
                <a:solidFill>
                  <a:schemeClr val="bg1"/>
                </a:solidFill>
                <a:latin typeface="Roboto" panose="02000000000000000000" pitchFamily="2" charset="0"/>
                <a:ea typeface="Roboto" panose="02000000000000000000" pitchFamily="2" charset="0"/>
                <a:cs typeface="Roboto Condensed" charset="0"/>
              </a:rPr>
              <a:t>Inference and regression</a:t>
            </a:r>
            <a:endParaRPr lang="en-US" sz="4400" b="1" dirty="0">
              <a:solidFill>
                <a:schemeClr val="bg1"/>
              </a:solidFill>
              <a:effectLst/>
              <a:latin typeface="Roboto" panose="02000000000000000000" pitchFamily="2" charset="0"/>
              <a:ea typeface="Roboto" panose="02000000000000000000" pitchFamily="2" charset="0"/>
              <a:cs typeface="Roboto Condensed" charset="0"/>
            </a:endParaRPr>
          </a:p>
        </p:txBody>
      </p:sp>
      <p:cxnSp>
        <p:nvCxnSpPr>
          <p:cNvPr id="5" name="Straight Connector 4">
            <a:extLst>
              <a:ext uri="{FF2B5EF4-FFF2-40B4-BE49-F238E27FC236}">
                <a16:creationId xmlns:a16="http://schemas.microsoft.com/office/drawing/2014/main" id="{B77CDB6E-AE65-4E4B-94AD-33164BBE2155}"/>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62C3C2F-239D-3447-B50A-933B061F3251}"/>
              </a:ext>
            </a:extLst>
          </p:cNvPr>
          <p:cNvSpPr/>
          <p:nvPr/>
        </p:nvSpPr>
        <p:spPr>
          <a:xfrm>
            <a:off x="3028055" y="2285033"/>
            <a:ext cx="6160526" cy="769441"/>
          </a:xfrm>
          <a:prstGeom prst="rect">
            <a:avLst/>
          </a:prstGeom>
          <a:solidFill>
            <a:schemeClr val="accent3"/>
          </a:solidFill>
        </p:spPr>
        <p:txBody>
          <a:bodyPr wrap="square">
            <a:spAutoFit/>
          </a:bodyPr>
          <a:lstStyle/>
          <a:p>
            <a:pPr algn="ctr"/>
            <a:r>
              <a:rPr lang="en-US" sz="4400" b="1" dirty="0">
                <a:solidFill>
                  <a:schemeClr val="bg1"/>
                </a:solidFill>
                <a:latin typeface="Roboto" panose="02000000000000000000" pitchFamily="2" charset="0"/>
                <a:ea typeface="Roboto" panose="02000000000000000000" pitchFamily="2" charset="0"/>
                <a:cs typeface="Roboto Condensed" charset="0"/>
              </a:rPr>
              <a:t>Why all this simulation?</a:t>
            </a:r>
          </a:p>
        </p:txBody>
      </p:sp>
      <p:cxnSp>
        <p:nvCxnSpPr>
          <p:cNvPr id="10" name="Straight Connector 9">
            <a:extLst>
              <a:ext uri="{FF2B5EF4-FFF2-40B4-BE49-F238E27FC236}">
                <a16:creationId xmlns:a16="http://schemas.microsoft.com/office/drawing/2014/main" id="{36754635-E873-F841-8113-5487E1001039}"/>
              </a:ext>
            </a:extLst>
          </p:cNvPr>
          <p:cNvCxnSpPr/>
          <p:nvPr/>
        </p:nvCxnSpPr>
        <p:spPr>
          <a:xfrm>
            <a:off x="1604106" y="4293138"/>
            <a:ext cx="8983780" cy="0"/>
          </a:xfrm>
          <a:prstGeom prst="line">
            <a:avLst/>
          </a:prstGeom>
          <a:ln w="381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1E005EF-67BF-C044-ACAC-3D2281A536CC}"/>
              </a:ext>
            </a:extLst>
          </p:cNvPr>
          <p:cNvSpPr/>
          <p:nvPr/>
        </p:nvSpPr>
        <p:spPr>
          <a:xfrm>
            <a:off x="2903362" y="4555721"/>
            <a:ext cx="6385270" cy="769441"/>
          </a:xfrm>
          <a:prstGeom prst="rect">
            <a:avLst/>
          </a:prstGeom>
          <a:solidFill>
            <a:schemeClr val="accent5"/>
          </a:solidFill>
        </p:spPr>
        <p:txBody>
          <a:bodyPr wrap="square">
            <a:spAutoFit/>
          </a:bodyPr>
          <a:lstStyle/>
          <a:p>
            <a:pPr algn="ctr"/>
            <a:r>
              <a:rPr lang="en-US" sz="4400" b="1" dirty="0">
                <a:solidFill>
                  <a:schemeClr val="bg1"/>
                </a:solidFill>
                <a:latin typeface="Roboto" panose="02000000000000000000" pitchFamily="2" charset="0"/>
                <a:ea typeface="Roboto" panose="02000000000000000000" pitchFamily="2" charset="0"/>
                <a:cs typeface="Roboto Condensed" charset="0"/>
              </a:rPr>
              <a:t>Telling stories with data</a:t>
            </a:r>
            <a:endParaRPr lang="en-US" sz="4400" b="1" dirty="0">
              <a:solidFill>
                <a:schemeClr val="bg1"/>
              </a:solidFill>
              <a:effectLst/>
              <a:latin typeface="Roboto" panose="02000000000000000000" pitchFamily="2" charset="0"/>
              <a:ea typeface="Roboto" panose="02000000000000000000" pitchFamily="2" charset="0"/>
              <a:cs typeface="Roboto Condensed" charset="0"/>
            </a:endParaRPr>
          </a:p>
        </p:txBody>
      </p:sp>
    </p:spTree>
    <p:extLst>
      <p:ext uri="{BB962C8B-B14F-4D97-AF65-F5344CB8AC3E}">
        <p14:creationId xmlns:p14="http://schemas.microsoft.com/office/powerpoint/2010/main" val="231109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E224D-6F98-E64D-B400-0BEDFB904D99}"/>
              </a:ext>
            </a:extLst>
          </p:cNvPr>
          <p:cNvSpPr>
            <a:spLocks noGrp="1"/>
          </p:cNvSpPr>
          <p:nvPr>
            <p:ph type="title"/>
          </p:nvPr>
        </p:nvSpPr>
        <p:spPr/>
        <p:txBody>
          <a:bodyPr/>
          <a:lstStyle/>
          <a:p>
            <a:r>
              <a:rPr lang="en-US" dirty="0"/>
              <a:t>NO GOOD MATHY FIT</a:t>
            </a:r>
          </a:p>
        </p:txBody>
      </p:sp>
      <p:pic>
        <p:nvPicPr>
          <p:cNvPr id="3" name="Picture 2">
            <a:extLst>
              <a:ext uri="{FF2B5EF4-FFF2-40B4-BE49-F238E27FC236}">
                <a16:creationId xmlns:a16="http://schemas.microsoft.com/office/drawing/2014/main" id="{0D42D43B-F66A-D649-886A-C317E156C472}"/>
              </a:ext>
            </a:extLst>
          </p:cNvPr>
          <p:cNvPicPr>
            <a:picLocks noChangeAspect="1"/>
          </p:cNvPicPr>
          <p:nvPr/>
        </p:nvPicPr>
        <p:blipFill>
          <a:blip r:embed="rId2"/>
          <a:stretch>
            <a:fillRect/>
          </a:stretch>
        </p:blipFill>
        <p:spPr>
          <a:xfrm>
            <a:off x="1076696" y="1548245"/>
            <a:ext cx="10038608" cy="4391891"/>
          </a:xfrm>
          <a:prstGeom prst="rect">
            <a:avLst/>
          </a:prstGeom>
        </p:spPr>
      </p:pic>
      <p:pic>
        <p:nvPicPr>
          <p:cNvPr id="4" name="Picture 3">
            <a:extLst>
              <a:ext uri="{FF2B5EF4-FFF2-40B4-BE49-F238E27FC236}">
                <a16:creationId xmlns:a16="http://schemas.microsoft.com/office/drawing/2014/main" id="{DE1F7E82-BDAF-EF4E-AB1E-1F977B5B5C5B}"/>
              </a:ext>
            </a:extLst>
          </p:cNvPr>
          <p:cNvPicPr>
            <a:picLocks noChangeAspect="1"/>
          </p:cNvPicPr>
          <p:nvPr/>
        </p:nvPicPr>
        <p:blipFill>
          <a:blip r:embed="rId3"/>
          <a:stretch>
            <a:fillRect/>
          </a:stretch>
        </p:blipFill>
        <p:spPr>
          <a:xfrm>
            <a:off x="2008908" y="1801091"/>
            <a:ext cx="3422074" cy="3643745"/>
          </a:xfrm>
          <a:prstGeom prst="rect">
            <a:avLst/>
          </a:prstGeom>
        </p:spPr>
      </p:pic>
      <p:cxnSp>
        <p:nvCxnSpPr>
          <p:cNvPr id="5" name="Straight Connector 4">
            <a:extLst>
              <a:ext uri="{FF2B5EF4-FFF2-40B4-BE49-F238E27FC236}">
                <a16:creationId xmlns:a16="http://schemas.microsoft.com/office/drawing/2014/main" id="{0CA14352-AA81-234D-BE5B-1B9DD5D36843}"/>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726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E0523-B69B-9D45-934D-37864CF4DE10}"/>
              </a:ext>
            </a:extLst>
          </p:cNvPr>
          <p:cNvSpPr>
            <a:spLocks noGrp="1"/>
          </p:cNvSpPr>
          <p:nvPr>
            <p:ph type="title"/>
          </p:nvPr>
        </p:nvSpPr>
        <p:spPr/>
        <p:txBody>
          <a:bodyPr/>
          <a:lstStyle/>
          <a:p>
            <a:r>
              <a:rPr lang="en-US" dirty="0"/>
              <a:t>NULL HYPOTHESES TOO</a:t>
            </a:r>
          </a:p>
        </p:txBody>
      </p:sp>
      <p:cxnSp>
        <p:nvCxnSpPr>
          <p:cNvPr id="3" name="Straight Connector 2">
            <a:extLst>
              <a:ext uri="{FF2B5EF4-FFF2-40B4-BE49-F238E27FC236}">
                <a16:creationId xmlns:a16="http://schemas.microsoft.com/office/drawing/2014/main" id="{60F794B8-8EE1-7E4F-92C7-EBE0E6DC6E1A}"/>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C8F68F8-B2EC-944C-8CB8-793901CE0C82}"/>
              </a:ext>
            </a:extLst>
          </p:cNvPr>
          <p:cNvSpPr txBox="1"/>
          <p:nvPr/>
        </p:nvSpPr>
        <p:spPr>
          <a:xfrm>
            <a:off x="1270866" y="1948159"/>
            <a:ext cx="9650268" cy="1323439"/>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In classical statistics, </a:t>
            </a:r>
            <a:br>
              <a:rPr lang="en-US" sz="4000" b="1" dirty="0">
                <a:solidFill>
                  <a:schemeClr val="bg1"/>
                </a:solidFill>
                <a:latin typeface="Roboto" panose="02000000000000000000" pitchFamily="2" charset="0"/>
                <a:ea typeface="Roboto" panose="02000000000000000000" pitchFamily="2" charset="0"/>
                <a:cs typeface="Roboto Condensed" charset="0"/>
              </a:rPr>
            </a:br>
            <a:r>
              <a:rPr lang="en-US" sz="4000" b="1" dirty="0">
                <a:solidFill>
                  <a:schemeClr val="bg1"/>
                </a:solidFill>
                <a:latin typeface="Roboto" panose="02000000000000000000" pitchFamily="2" charset="0"/>
                <a:ea typeface="Roboto" panose="02000000000000000000" pitchFamily="2" charset="0"/>
                <a:cs typeface="Roboto Condensed" charset="0"/>
              </a:rPr>
              <a:t>null worlds are just some math formula</a:t>
            </a: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7" name="TextBox 6">
            <a:extLst>
              <a:ext uri="{FF2B5EF4-FFF2-40B4-BE49-F238E27FC236}">
                <a16:creationId xmlns:a16="http://schemas.microsoft.com/office/drawing/2014/main" id="{800D5F13-FC24-1243-A9E1-77B10BA62E22}"/>
              </a:ext>
            </a:extLst>
          </p:cNvPr>
          <p:cNvSpPr txBox="1"/>
          <p:nvPr/>
        </p:nvSpPr>
        <p:spPr>
          <a:xfrm>
            <a:off x="1270866" y="3429000"/>
            <a:ext cx="9650268" cy="1405513"/>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We have to hope they fit our data</a:t>
            </a:r>
          </a:p>
          <a:p>
            <a:pPr algn="ctr"/>
            <a:r>
              <a:rPr lang="en-US" sz="4000" b="1" baseline="-25000" dirty="0">
                <a:solidFill>
                  <a:schemeClr val="bg1"/>
                </a:solidFill>
                <a:latin typeface="Roboto" panose="02000000000000000000" pitchFamily="2" charset="0"/>
                <a:ea typeface="Roboto" panose="02000000000000000000" pitchFamily="2" charset="0"/>
                <a:cs typeface="Roboto Condensed" charset="0"/>
              </a:rPr>
              <a:t>(hence the complicated flowcharts)</a:t>
            </a:r>
            <a:br>
              <a:rPr lang="en-US" sz="4000" b="1" baseline="-25000" dirty="0">
                <a:solidFill>
                  <a:schemeClr val="bg1"/>
                </a:solidFill>
                <a:latin typeface="Roboto" panose="02000000000000000000" pitchFamily="2" charset="0"/>
                <a:ea typeface="Roboto" panose="02000000000000000000" pitchFamily="2" charset="0"/>
                <a:cs typeface="Roboto Condensed" charset="0"/>
              </a:rPr>
            </a:b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423831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8FB1-E76F-C940-87D3-98871EB0CD5D}"/>
              </a:ext>
            </a:extLst>
          </p:cNvPr>
          <p:cNvSpPr>
            <a:spLocks noGrp="1"/>
          </p:cNvSpPr>
          <p:nvPr>
            <p:ph type="title"/>
          </p:nvPr>
        </p:nvSpPr>
        <p:spPr/>
        <p:txBody>
          <a:bodyPr/>
          <a:lstStyle/>
          <a:p>
            <a:r>
              <a:rPr lang="en-US" dirty="0"/>
              <a:t>WOMEN AND SECTORS</a:t>
            </a:r>
          </a:p>
        </p:txBody>
      </p:sp>
      <p:cxnSp>
        <p:nvCxnSpPr>
          <p:cNvPr id="3" name="Straight Connector 2">
            <a:extLst>
              <a:ext uri="{FF2B5EF4-FFF2-40B4-BE49-F238E27FC236}">
                <a16:creationId xmlns:a16="http://schemas.microsoft.com/office/drawing/2014/main" id="{2226FCF1-5110-6D40-8E43-C7540E19A9A5}"/>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5122" name="Picture 2" descr="Distribution of female employment in public and private sectors">
            <a:extLst>
              <a:ext uri="{FF2B5EF4-FFF2-40B4-BE49-F238E27FC236}">
                <a16:creationId xmlns:a16="http://schemas.microsoft.com/office/drawing/2014/main" id="{CEE6330E-13B8-474A-90B4-65BFD603F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899" y="1333003"/>
            <a:ext cx="7696200" cy="5497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167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8FB1-E76F-C940-87D3-98871EB0CD5D}"/>
              </a:ext>
            </a:extLst>
          </p:cNvPr>
          <p:cNvSpPr>
            <a:spLocks noGrp="1"/>
          </p:cNvSpPr>
          <p:nvPr>
            <p:ph type="title"/>
          </p:nvPr>
        </p:nvSpPr>
        <p:spPr/>
        <p:txBody>
          <a:bodyPr/>
          <a:lstStyle/>
          <a:p>
            <a:r>
              <a:rPr lang="en-US" dirty="0"/>
              <a:t>WOMEN AND SECTORS</a:t>
            </a:r>
          </a:p>
        </p:txBody>
      </p:sp>
      <p:cxnSp>
        <p:nvCxnSpPr>
          <p:cNvPr id="3" name="Straight Connector 2">
            <a:extLst>
              <a:ext uri="{FF2B5EF4-FFF2-40B4-BE49-F238E27FC236}">
                <a16:creationId xmlns:a16="http://schemas.microsoft.com/office/drawing/2014/main" id="{2226FCF1-5110-6D40-8E43-C7540E19A9A5}"/>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55DECE8-F627-6445-B8A6-84A639FE4973}"/>
              </a:ext>
            </a:extLst>
          </p:cNvPr>
          <p:cNvPicPr>
            <a:picLocks noChangeAspect="1"/>
          </p:cNvPicPr>
          <p:nvPr/>
        </p:nvPicPr>
        <p:blipFill>
          <a:blip r:embed="rId2"/>
          <a:stretch>
            <a:fillRect/>
          </a:stretch>
        </p:blipFill>
        <p:spPr>
          <a:xfrm>
            <a:off x="1215670" y="1752104"/>
            <a:ext cx="9760660" cy="4028209"/>
          </a:xfrm>
          <a:prstGeom prst="rect">
            <a:avLst/>
          </a:prstGeom>
        </p:spPr>
      </p:pic>
    </p:spTree>
    <p:extLst>
      <p:ext uri="{BB962C8B-B14F-4D97-AF65-F5344CB8AC3E}">
        <p14:creationId xmlns:p14="http://schemas.microsoft.com/office/powerpoint/2010/main" val="2840287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8FB1-E76F-C940-87D3-98871EB0CD5D}"/>
              </a:ext>
            </a:extLst>
          </p:cNvPr>
          <p:cNvSpPr>
            <a:spLocks noGrp="1"/>
          </p:cNvSpPr>
          <p:nvPr>
            <p:ph type="title"/>
          </p:nvPr>
        </p:nvSpPr>
        <p:spPr/>
        <p:txBody>
          <a:bodyPr/>
          <a:lstStyle/>
          <a:p>
            <a:r>
              <a:rPr lang="en-US" dirty="0"/>
              <a:t>WOMEN AND SECTORS</a:t>
            </a:r>
          </a:p>
        </p:txBody>
      </p:sp>
      <p:cxnSp>
        <p:nvCxnSpPr>
          <p:cNvPr id="3" name="Straight Connector 2">
            <a:extLst>
              <a:ext uri="{FF2B5EF4-FFF2-40B4-BE49-F238E27FC236}">
                <a16:creationId xmlns:a16="http://schemas.microsoft.com/office/drawing/2014/main" id="{2226FCF1-5110-6D40-8E43-C7540E19A9A5}"/>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FE9D97C-7EF1-7D47-8967-D0643E8F9712}"/>
              </a:ext>
            </a:extLst>
          </p:cNvPr>
          <p:cNvPicPr>
            <a:picLocks noChangeAspect="1"/>
          </p:cNvPicPr>
          <p:nvPr/>
        </p:nvPicPr>
        <p:blipFill>
          <a:blip r:embed="rId2"/>
          <a:stretch>
            <a:fillRect/>
          </a:stretch>
        </p:blipFill>
        <p:spPr>
          <a:xfrm>
            <a:off x="3373006" y="2590345"/>
            <a:ext cx="5486400" cy="4114800"/>
          </a:xfrm>
          <a:prstGeom prst="rect">
            <a:avLst/>
          </a:prstGeom>
        </p:spPr>
      </p:pic>
      <p:pic>
        <p:nvPicPr>
          <p:cNvPr id="6" name="Picture 5">
            <a:extLst>
              <a:ext uri="{FF2B5EF4-FFF2-40B4-BE49-F238E27FC236}">
                <a16:creationId xmlns:a16="http://schemas.microsoft.com/office/drawing/2014/main" id="{E55DECE8-F627-6445-B8A6-84A639FE4973}"/>
              </a:ext>
            </a:extLst>
          </p:cNvPr>
          <p:cNvPicPr>
            <a:picLocks noChangeAspect="1"/>
          </p:cNvPicPr>
          <p:nvPr/>
        </p:nvPicPr>
        <p:blipFill rotWithShape="1">
          <a:blip r:embed="rId3"/>
          <a:srcRect t="30186" r="43266" b="50233"/>
          <a:stretch/>
        </p:blipFill>
        <p:spPr>
          <a:xfrm>
            <a:off x="2894444" y="1485900"/>
            <a:ext cx="6403112" cy="912013"/>
          </a:xfrm>
          <a:prstGeom prst="rect">
            <a:avLst/>
          </a:prstGeom>
        </p:spPr>
      </p:pic>
    </p:spTree>
    <p:extLst>
      <p:ext uri="{BB962C8B-B14F-4D97-AF65-F5344CB8AC3E}">
        <p14:creationId xmlns:p14="http://schemas.microsoft.com/office/powerpoint/2010/main" val="2488395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2932-BE17-BB42-9748-CFFD1AEDA1AC}"/>
              </a:ext>
            </a:extLst>
          </p:cNvPr>
          <p:cNvSpPr>
            <a:spLocks noGrp="1"/>
          </p:cNvSpPr>
          <p:nvPr>
            <p:ph type="title"/>
          </p:nvPr>
        </p:nvSpPr>
        <p:spPr>
          <a:xfrm>
            <a:off x="0" y="152855"/>
            <a:ext cx="12192000" cy="912016"/>
          </a:xfrm>
        </p:spPr>
        <p:txBody>
          <a:bodyPr>
            <a:noAutofit/>
          </a:bodyPr>
          <a:lstStyle/>
          <a:p>
            <a:r>
              <a:rPr lang="en-US" dirty="0"/>
              <a:t>NULL WORLDS</a:t>
            </a:r>
          </a:p>
        </p:txBody>
      </p:sp>
      <p:cxnSp>
        <p:nvCxnSpPr>
          <p:cNvPr id="4" name="Straight Connector 3">
            <a:extLst>
              <a:ext uri="{FF2B5EF4-FFF2-40B4-BE49-F238E27FC236}">
                <a16:creationId xmlns:a16="http://schemas.microsoft.com/office/drawing/2014/main" id="{5FC41BE4-E2DC-A14B-A986-6AE50A169DAD}"/>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1FF871-27A0-9A4A-B16F-D030791122DB}"/>
              </a:ext>
            </a:extLst>
          </p:cNvPr>
          <p:cNvSpPr txBox="1"/>
          <p:nvPr/>
        </p:nvSpPr>
        <p:spPr>
          <a:xfrm>
            <a:off x="1656412" y="1485900"/>
            <a:ext cx="8879176" cy="2585323"/>
          </a:xfrm>
          <a:prstGeom prst="rect">
            <a:avLst/>
          </a:prstGeom>
          <a:solidFill>
            <a:schemeClr val="accent3"/>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But how do you determine what </a:t>
            </a:r>
            <a:r>
              <a:rPr lang="el-GR" sz="5400" b="1" dirty="0">
                <a:solidFill>
                  <a:schemeClr val="bg1"/>
                </a:solidFill>
                <a:latin typeface="Roboto" panose="02000000000000000000" pitchFamily="2" charset="0"/>
                <a:ea typeface="Roboto" panose="02000000000000000000" pitchFamily="2" charset="0"/>
                <a:cs typeface="Roboto Condensed" charset="0"/>
              </a:rPr>
              <a:t>δ</a:t>
            </a:r>
            <a:r>
              <a:rPr lang="en-US" sz="5400" b="1" dirty="0">
                <a:solidFill>
                  <a:schemeClr val="bg1"/>
                </a:solidFill>
                <a:latin typeface="Roboto" panose="02000000000000000000" pitchFamily="2" charset="0"/>
                <a:ea typeface="Roboto" panose="02000000000000000000" pitchFamily="2" charset="0"/>
                <a:cs typeface="Roboto Condensed" charset="0"/>
              </a:rPr>
              <a:t> would look like in a null world?</a:t>
            </a:r>
            <a:endParaRPr lang="en-US" sz="40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5" name="TextBox 4">
            <a:extLst>
              <a:ext uri="{FF2B5EF4-FFF2-40B4-BE49-F238E27FC236}">
                <a16:creationId xmlns:a16="http://schemas.microsoft.com/office/drawing/2014/main" id="{BC284F5E-3493-A84A-9A9D-4483C688E2A3}"/>
              </a:ext>
            </a:extLst>
          </p:cNvPr>
          <p:cNvSpPr txBox="1"/>
          <p:nvPr/>
        </p:nvSpPr>
        <p:spPr>
          <a:xfrm>
            <a:off x="2258295" y="4274127"/>
            <a:ext cx="7659071" cy="1200329"/>
          </a:xfrm>
          <a:prstGeom prst="rect">
            <a:avLst/>
          </a:prstGeom>
          <a:solidFill>
            <a:schemeClr val="accent3">
              <a:lumMod val="20000"/>
              <a:lumOff val="80000"/>
            </a:schemeClr>
          </a:solidFill>
        </p:spPr>
        <p:txBody>
          <a:bodyPr wrap="square" rtlCol="0">
            <a:spAutoFit/>
          </a:bodyPr>
          <a:lstStyle/>
          <a:p>
            <a:pPr algn="ctr"/>
            <a:r>
              <a:rPr lang="en-US" sz="3600" dirty="0">
                <a:solidFill>
                  <a:schemeClr val="accent3"/>
                </a:solidFill>
                <a:latin typeface="Roboto Light" panose="02000000000000000000" pitchFamily="2" charset="0"/>
                <a:ea typeface="Roboto Light" panose="02000000000000000000" pitchFamily="2" charset="0"/>
                <a:cs typeface="Roboto Condensed" charset="0"/>
              </a:rPr>
              <a:t>Option 1: Use math and calculus and formulas to determine probabilities</a:t>
            </a:r>
            <a:endParaRPr lang="en-US" sz="2400" baseline="-25000" dirty="0">
              <a:solidFill>
                <a:schemeClr val="accent3"/>
              </a:solidFill>
              <a:latin typeface="Roboto Light" panose="02000000000000000000" pitchFamily="2" charset="0"/>
              <a:ea typeface="Roboto Light" panose="02000000000000000000" pitchFamily="2" charset="0"/>
              <a:cs typeface="Roboto Condensed" charset="0"/>
            </a:endParaRPr>
          </a:p>
        </p:txBody>
      </p:sp>
      <p:sp>
        <p:nvSpPr>
          <p:cNvPr id="7" name="TextBox 6">
            <a:extLst>
              <a:ext uri="{FF2B5EF4-FFF2-40B4-BE49-F238E27FC236}">
                <a16:creationId xmlns:a16="http://schemas.microsoft.com/office/drawing/2014/main" id="{8F8DE514-D681-DF41-9367-18BD11B724AB}"/>
              </a:ext>
            </a:extLst>
          </p:cNvPr>
          <p:cNvSpPr txBox="1"/>
          <p:nvPr/>
        </p:nvSpPr>
        <p:spPr>
          <a:xfrm>
            <a:off x="1895763" y="5677360"/>
            <a:ext cx="8400474" cy="646331"/>
          </a:xfrm>
          <a:prstGeom prst="rect">
            <a:avLst/>
          </a:prstGeom>
          <a:solidFill>
            <a:schemeClr val="accent3">
              <a:lumMod val="20000"/>
              <a:lumOff val="80000"/>
            </a:schemeClr>
          </a:solidFill>
        </p:spPr>
        <p:txBody>
          <a:bodyPr wrap="square" rtlCol="0">
            <a:spAutoFit/>
          </a:bodyPr>
          <a:lstStyle/>
          <a:p>
            <a:pPr algn="ctr"/>
            <a:r>
              <a:rPr lang="en-US" sz="3600" dirty="0">
                <a:solidFill>
                  <a:schemeClr val="accent3"/>
                </a:solidFill>
                <a:latin typeface="Roboto Light" panose="02000000000000000000" pitchFamily="2" charset="0"/>
                <a:ea typeface="Roboto Light" panose="02000000000000000000" pitchFamily="2" charset="0"/>
                <a:cs typeface="Roboto Condensed" charset="0"/>
              </a:rPr>
              <a:t>Option 2: Use brute force with simulation</a:t>
            </a:r>
            <a:endParaRPr lang="en-US" sz="2400" baseline="-25000" dirty="0">
              <a:solidFill>
                <a:schemeClr val="accent3"/>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340679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48FB1-E76F-C940-87D3-98871EB0CD5D}"/>
              </a:ext>
            </a:extLst>
          </p:cNvPr>
          <p:cNvSpPr>
            <a:spLocks noGrp="1"/>
          </p:cNvSpPr>
          <p:nvPr>
            <p:ph type="title"/>
          </p:nvPr>
        </p:nvSpPr>
        <p:spPr/>
        <p:txBody>
          <a:bodyPr/>
          <a:lstStyle/>
          <a:p>
            <a:r>
              <a:rPr lang="en-US" dirty="0"/>
              <a:t>WOMEN AND SECTORS</a:t>
            </a:r>
          </a:p>
        </p:txBody>
      </p:sp>
      <p:cxnSp>
        <p:nvCxnSpPr>
          <p:cNvPr id="3" name="Straight Connector 2">
            <a:extLst>
              <a:ext uri="{FF2B5EF4-FFF2-40B4-BE49-F238E27FC236}">
                <a16:creationId xmlns:a16="http://schemas.microsoft.com/office/drawing/2014/main" id="{2226FCF1-5110-6D40-8E43-C7540E19A9A5}"/>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6146" name="Picture 2" descr="Observed difference in a hypothetical null world">
            <a:extLst>
              <a:ext uri="{FF2B5EF4-FFF2-40B4-BE49-F238E27FC236}">
                <a16:creationId xmlns:a16="http://schemas.microsoft.com/office/drawing/2014/main" id="{DE283B5C-5105-A743-9113-953EA4A5C0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03"/>
          <a:stretch/>
        </p:blipFill>
        <p:spPr bwMode="auto">
          <a:xfrm>
            <a:off x="4493721" y="1704114"/>
            <a:ext cx="7393479" cy="50010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4A909B1-6DB3-2D41-9E07-5C5F49F0A763}"/>
              </a:ext>
            </a:extLst>
          </p:cNvPr>
          <p:cNvPicPr>
            <a:picLocks noChangeAspect="1"/>
          </p:cNvPicPr>
          <p:nvPr/>
        </p:nvPicPr>
        <p:blipFill>
          <a:blip r:embed="rId3"/>
          <a:stretch>
            <a:fillRect/>
          </a:stretch>
        </p:blipFill>
        <p:spPr>
          <a:xfrm>
            <a:off x="292100" y="1485900"/>
            <a:ext cx="5511800" cy="1485900"/>
          </a:xfrm>
          <a:prstGeom prst="rect">
            <a:avLst/>
          </a:prstGeom>
        </p:spPr>
      </p:pic>
    </p:spTree>
    <p:extLst>
      <p:ext uri="{BB962C8B-B14F-4D97-AF65-F5344CB8AC3E}">
        <p14:creationId xmlns:p14="http://schemas.microsoft.com/office/powerpoint/2010/main" val="826215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7A6D-7D5D-F348-9C08-427E4B3EFCBB}"/>
              </a:ext>
            </a:extLst>
          </p:cNvPr>
          <p:cNvSpPr>
            <a:spLocks noGrp="1"/>
          </p:cNvSpPr>
          <p:nvPr>
            <p:ph type="title"/>
          </p:nvPr>
        </p:nvSpPr>
        <p:spPr/>
        <p:txBody>
          <a:bodyPr/>
          <a:lstStyle/>
          <a:p>
            <a:r>
              <a:rPr lang="en-US" dirty="0"/>
              <a:t>WHY SIMULATE?</a:t>
            </a:r>
          </a:p>
        </p:txBody>
      </p:sp>
      <p:sp>
        <p:nvSpPr>
          <p:cNvPr id="3" name="TextBox 2">
            <a:extLst>
              <a:ext uri="{FF2B5EF4-FFF2-40B4-BE49-F238E27FC236}">
                <a16:creationId xmlns:a16="http://schemas.microsoft.com/office/drawing/2014/main" id="{BC61570D-F2A4-A847-9041-04A3A0304B1E}"/>
              </a:ext>
            </a:extLst>
          </p:cNvPr>
          <p:cNvSpPr txBox="1"/>
          <p:nvPr/>
        </p:nvSpPr>
        <p:spPr>
          <a:xfrm>
            <a:off x="1656412" y="2551837"/>
            <a:ext cx="8879176" cy="1754326"/>
          </a:xfrm>
          <a:prstGeom prst="rect">
            <a:avLst/>
          </a:prstGeom>
          <a:solidFill>
            <a:schemeClr val="accent3"/>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You can test any hypothesis without math and calculus</a:t>
            </a:r>
            <a:endParaRPr lang="en-US" sz="40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cxnSp>
        <p:nvCxnSpPr>
          <p:cNvPr id="4" name="Straight Connector 3">
            <a:extLst>
              <a:ext uri="{FF2B5EF4-FFF2-40B4-BE49-F238E27FC236}">
                <a16:creationId xmlns:a16="http://schemas.microsoft.com/office/drawing/2014/main" id="{A772CDE1-0CDE-9743-A6BC-028DC5302564}"/>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5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49328-FA89-BC42-BCC9-43E01622DBE7}"/>
              </a:ext>
            </a:extLst>
          </p:cNvPr>
          <p:cNvSpPr>
            <a:spLocks noGrp="1"/>
          </p:cNvSpPr>
          <p:nvPr>
            <p:ph type="title"/>
          </p:nvPr>
        </p:nvSpPr>
        <p:spPr>
          <a:xfrm>
            <a:off x="0" y="2268537"/>
            <a:ext cx="12192000" cy="2044843"/>
          </a:xfrm>
        </p:spPr>
        <p:txBody>
          <a:bodyPr>
            <a:normAutofit fontScale="90000"/>
          </a:bodyPr>
          <a:lstStyle/>
          <a:p>
            <a:r>
              <a:rPr lang="en-US" spc="1000" dirty="0"/>
              <a:t>INFERENCE AND REGRESSION</a:t>
            </a:r>
          </a:p>
        </p:txBody>
      </p:sp>
      <p:sp>
        <p:nvSpPr>
          <p:cNvPr id="6" name="Rectangle 5">
            <a:extLst>
              <a:ext uri="{FF2B5EF4-FFF2-40B4-BE49-F238E27FC236}">
                <a16:creationId xmlns:a16="http://schemas.microsoft.com/office/drawing/2014/main" id="{101D5134-5849-D94B-AC4A-6D6E91A6E89E}"/>
              </a:ext>
            </a:extLst>
          </p:cNvPr>
          <p:cNvSpPr/>
          <p:nvPr/>
        </p:nvSpPr>
        <p:spPr>
          <a:xfrm>
            <a:off x="0" y="0"/>
            <a:ext cx="12192000" cy="729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3F64D5-FB37-C54C-B206-79119037F4FA}"/>
              </a:ext>
            </a:extLst>
          </p:cNvPr>
          <p:cNvSpPr/>
          <p:nvPr/>
        </p:nvSpPr>
        <p:spPr>
          <a:xfrm>
            <a:off x="0" y="6128951"/>
            <a:ext cx="12192000" cy="729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016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BBF2CA-982D-DE44-A7A0-AAFEC8BF0EED}"/>
              </a:ext>
            </a:extLst>
          </p:cNvPr>
          <p:cNvSpPr>
            <a:spLocks noGrp="1"/>
          </p:cNvSpPr>
          <p:nvPr>
            <p:ph type="title"/>
          </p:nvPr>
        </p:nvSpPr>
        <p:spPr>
          <a:xfrm>
            <a:off x="838200" y="281647"/>
            <a:ext cx="10515600" cy="912016"/>
          </a:xfrm>
        </p:spPr>
        <p:txBody>
          <a:bodyPr>
            <a:normAutofit fontScale="90000"/>
          </a:bodyPr>
          <a:lstStyle/>
          <a:p>
            <a:r>
              <a:rPr lang="en-US" dirty="0"/>
              <a:t>COEFFICIENTS AND UNCERTAINTY</a:t>
            </a:r>
          </a:p>
        </p:txBody>
      </p:sp>
      <p:cxnSp>
        <p:nvCxnSpPr>
          <p:cNvPr id="5" name="Straight Connector 4">
            <a:extLst>
              <a:ext uri="{FF2B5EF4-FFF2-40B4-BE49-F238E27FC236}">
                <a16:creationId xmlns:a16="http://schemas.microsoft.com/office/drawing/2014/main" id="{E7A549E3-F975-6149-9A51-5F2B92BCBD75}"/>
              </a:ext>
            </a:extLst>
          </p:cNvPr>
          <p:cNvCxnSpPr/>
          <p:nvPr/>
        </p:nvCxnSpPr>
        <p:spPr>
          <a:xfrm>
            <a:off x="4191000" y="1507180"/>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0DDD41-956C-174E-B966-DB4ACDE45071}"/>
              </a:ext>
            </a:extLst>
          </p:cNvPr>
          <p:cNvSpPr txBox="1"/>
          <p:nvPr/>
        </p:nvSpPr>
        <p:spPr>
          <a:xfrm>
            <a:off x="2656897" y="3587212"/>
            <a:ext cx="6878205" cy="954107"/>
          </a:xfrm>
          <a:prstGeom prst="rect">
            <a:avLst/>
          </a:prstGeom>
          <a:solidFill>
            <a:schemeClr val="accent2">
              <a:lumMod val="20000"/>
              <a:lumOff val="80000"/>
            </a:schemeClr>
          </a:solidFill>
        </p:spPr>
        <p:txBody>
          <a:bodyPr wrap="square" rtlCol="0">
            <a:spAutoFit/>
          </a:bodyPr>
          <a:lstStyle/>
          <a:p>
            <a:pPr algn="ctr"/>
            <a:r>
              <a:rPr lang="en-US" sz="2800" dirty="0">
                <a:solidFill>
                  <a:schemeClr val="accent2"/>
                </a:solidFill>
                <a:latin typeface="Roboto Light" panose="02000000000000000000" pitchFamily="2" charset="0"/>
                <a:ea typeface="Roboto Light" panose="02000000000000000000" pitchFamily="2" charset="0"/>
                <a:cs typeface="Roboto Condensed" charset="0"/>
              </a:rPr>
              <a:t>Something that reflects the population and might be zero or might not be zero</a:t>
            </a:r>
            <a:endParaRPr lang="en-US" baseline="-25000" dirty="0">
              <a:solidFill>
                <a:schemeClr val="accent2"/>
              </a:solidFill>
              <a:latin typeface="Roboto Light" panose="02000000000000000000" pitchFamily="2" charset="0"/>
              <a:ea typeface="Roboto Light" panose="02000000000000000000" pitchFamily="2" charset="0"/>
              <a:cs typeface="Roboto Condensed" charset="0"/>
            </a:endParaRPr>
          </a:p>
        </p:txBody>
      </p:sp>
      <p:sp>
        <p:nvSpPr>
          <p:cNvPr id="7" name="TextBox 6">
            <a:extLst>
              <a:ext uri="{FF2B5EF4-FFF2-40B4-BE49-F238E27FC236}">
                <a16:creationId xmlns:a16="http://schemas.microsoft.com/office/drawing/2014/main" id="{ACED1E22-EB4C-F04A-A90C-BC64A2CBB114}"/>
              </a:ext>
            </a:extLst>
          </p:cNvPr>
          <p:cNvSpPr txBox="1"/>
          <p:nvPr/>
        </p:nvSpPr>
        <p:spPr>
          <a:xfrm>
            <a:off x="1294823" y="2578025"/>
            <a:ext cx="9602351" cy="830997"/>
          </a:xfrm>
          <a:prstGeom prst="rect">
            <a:avLst/>
          </a:prstGeom>
          <a:solidFill>
            <a:schemeClr val="accent2"/>
          </a:solidFill>
        </p:spPr>
        <p:txBody>
          <a:bodyPr wrap="square" rtlCol="0">
            <a:spAutoFit/>
          </a:bodyPr>
          <a:lstStyle/>
          <a:p>
            <a:pPr algn="ctr"/>
            <a:r>
              <a:rPr lang="en-US" sz="4800" b="1" dirty="0">
                <a:solidFill>
                  <a:schemeClr val="bg1"/>
                </a:solidFill>
                <a:latin typeface="Roboto" panose="02000000000000000000" pitchFamily="2" charset="0"/>
                <a:ea typeface="Roboto" panose="02000000000000000000" pitchFamily="2" charset="0"/>
                <a:cs typeface="Roboto Condensed" charset="0"/>
              </a:rPr>
              <a:t>Every regression coefficient is a </a:t>
            </a:r>
            <a:r>
              <a:rPr lang="el-GR" sz="4800" b="1" dirty="0">
                <a:solidFill>
                  <a:schemeClr val="bg1"/>
                </a:solidFill>
                <a:latin typeface="Roboto" panose="02000000000000000000" pitchFamily="2" charset="0"/>
                <a:ea typeface="Roboto" panose="02000000000000000000" pitchFamily="2" charset="0"/>
                <a:cs typeface="Roboto Condensed" charset="0"/>
              </a:rPr>
              <a:t>δ</a:t>
            </a:r>
            <a:endParaRPr lang="en-US" sz="36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12902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49328-FA89-BC42-BCC9-43E01622DBE7}"/>
              </a:ext>
            </a:extLst>
          </p:cNvPr>
          <p:cNvSpPr>
            <a:spLocks noGrp="1"/>
          </p:cNvSpPr>
          <p:nvPr>
            <p:ph type="title"/>
          </p:nvPr>
        </p:nvSpPr>
        <p:spPr>
          <a:xfrm>
            <a:off x="0" y="2269791"/>
            <a:ext cx="12192000" cy="2280371"/>
          </a:xfrm>
        </p:spPr>
        <p:txBody>
          <a:bodyPr>
            <a:normAutofit/>
          </a:bodyPr>
          <a:lstStyle/>
          <a:p>
            <a:r>
              <a:rPr lang="en-US" spc="1000" dirty="0"/>
              <a:t>WHY ALL THIS SIMULATION?</a:t>
            </a:r>
          </a:p>
        </p:txBody>
      </p:sp>
      <p:sp>
        <p:nvSpPr>
          <p:cNvPr id="6" name="Rectangle 5">
            <a:extLst>
              <a:ext uri="{FF2B5EF4-FFF2-40B4-BE49-F238E27FC236}">
                <a16:creationId xmlns:a16="http://schemas.microsoft.com/office/drawing/2014/main" id="{101D5134-5849-D94B-AC4A-6D6E91A6E89E}"/>
              </a:ext>
            </a:extLst>
          </p:cNvPr>
          <p:cNvSpPr/>
          <p:nvPr/>
        </p:nvSpPr>
        <p:spPr>
          <a:xfrm>
            <a:off x="0" y="0"/>
            <a:ext cx="12192000" cy="7290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3F64D5-FB37-C54C-B206-79119037F4FA}"/>
              </a:ext>
            </a:extLst>
          </p:cNvPr>
          <p:cNvSpPr/>
          <p:nvPr/>
        </p:nvSpPr>
        <p:spPr>
          <a:xfrm>
            <a:off x="0" y="6128951"/>
            <a:ext cx="12192000" cy="7290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B214841-D5DB-874A-BAF2-124C80FC940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34781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2666-3DA0-8B46-BFDD-16F265FFF087}"/>
              </a:ext>
            </a:extLst>
          </p:cNvPr>
          <p:cNvSpPr>
            <a:spLocks noGrp="1"/>
          </p:cNvSpPr>
          <p:nvPr>
            <p:ph type="title"/>
          </p:nvPr>
        </p:nvSpPr>
        <p:spPr/>
        <p:txBody>
          <a:bodyPr/>
          <a:lstStyle/>
          <a:p>
            <a:r>
              <a:rPr lang="en-US" dirty="0"/>
              <a:t>SLOPES AND ZEROES</a:t>
            </a:r>
          </a:p>
        </p:txBody>
      </p:sp>
      <p:pic>
        <p:nvPicPr>
          <p:cNvPr id="4" name="Picture 2" descr="Image result for sliding light switch">
            <a:extLst>
              <a:ext uri="{FF2B5EF4-FFF2-40B4-BE49-F238E27FC236}">
                <a16:creationId xmlns:a16="http://schemas.microsoft.com/office/drawing/2014/main" id="{B1E04BCC-FD14-884F-A947-3A0EDE601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046" r="29205"/>
          <a:stretch/>
        </p:blipFill>
        <p:spPr bwMode="auto">
          <a:xfrm>
            <a:off x="3413991" y="1714549"/>
            <a:ext cx="1739323" cy="21878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light switches">
            <a:extLst>
              <a:ext uri="{FF2B5EF4-FFF2-40B4-BE49-F238E27FC236}">
                <a16:creationId xmlns:a16="http://schemas.microsoft.com/office/drawing/2014/main" id="{51D6EA62-32EC-E749-8BD5-CA20A589D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883" y="1714549"/>
            <a:ext cx="2981494" cy="216624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915C2CE-6E55-F84B-AF82-3365C24BC957}"/>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E49EF59-08E2-7E43-A251-2423C376D730}"/>
              </a:ext>
            </a:extLst>
          </p:cNvPr>
          <p:cNvSpPr txBox="1"/>
          <p:nvPr/>
        </p:nvSpPr>
        <p:spPr>
          <a:xfrm>
            <a:off x="381574" y="4406825"/>
            <a:ext cx="11505625" cy="830997"/>
          </a:xfrm>
          <a:prstGeom prst="rect">
            <a:avLst/>
          </a:prstGeom>
          <a:solidFill>
            <a:schemeClr val="accent2"/>
          </a:solidFill>
        </p:spPr>
        <p:txBody>
          <a:bodyPr wrap="square" rtlCol="0">
            <a:spAutoFit/>
          </a:bodyPr>
          <a:lstStyle/>
          <a:p>
            <a:pPr algn="ctr"/>
            <a:r>
              <a:rPr lang="en-US" sz="4800" b="1" dirty="0">
                <a:solidFill>
                  <a:schemeClr val="bg1"/>
                </a:solidFill>
                <a:latin typeface="Roboto" panose="02000000000000000000" pitchFamily="2" charset="0"/>
                <a:ea typeface="Roboto" panose="02000000000000000000" pitchFamily="2" charset="0"/>
                <a:cs typeface="Roboto Condensed" charset="0"/>
              </a:rPr>
              <a:t>If a </a:t>
            </a:r>
            <a:r>
              <a:rPr lang="el-GR" sz="4800" b="1" dirty="0">
                <a:solidFill>
                  <a:schemeClr val="bg1"/>
                </a:solidFill>
                <a:latin typeface="Roboto" panose="02000000000000000000" pitchFamily="2" charset="0"/>
                <a:ea typeface="Roboto" panose="02000000000000000000" pitchFamily="2" charset="0"/>
                <a:cs typeface="Roboto Condensed" charset="0"/>
              </a:rPr>
              <a:t>β</a:t>
            </a:r>
            <a:r>
              <a:rPr lang="en-US" sz="4800" b="1" dirty="0">
                <a:solidFill>
                  <a:schemeClr val="bg1"/>
                </a:solidFill>
                <a:latin typeface="Roboto" panose="02000000000000000000" pitchFamily="2" charset="0"/>
                <a:ea typeface="Roboto" panose="02000000000000000000" pitchFamily="2" charset="0"/>
                <a:cs typeface="Roboto Condensed" charset="0"/>
              </a:rPr>
              <a:t> is 0, Y doesn’t change if X changes</a:t>
            </a:r>
            <a:endParaRPr lang="en-US" sz="36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9" name="TextBox 8">
            <a:extLst>
              <a:ext uri="{FF2B5EF4-FFF2-40B4-BE49-F238E27FC236}">
                <a16:creationId xmlns:a16="http://schemas.microsoft.com/office/drawing/2014/main" id="{2990AF82-3520-A24A-AFB8-42E3822B4B95}"/>
              </a:ext>
            </a:extLst>
          </p:cNvPr>
          <p:cNvSpPr txBox="1"/>
          <p:nvPr/>
        </p:nvSpPr>
        <p:spPr>
          <a:xfrm>
            <a:off x="904557" y="5364814"/>
            <a:ext cx="10459659" cy="830997"/>
          </a:xfrm>
          <a:prstGeom prst="rect">
            <a:avLst/>
          </a:prstGeom>
          <a:solidFill>
            <a:schemeClr val="accent2"/>
          </a:solidFill>
        </p:spPr>
        <p:txBody>
          <a:bodyPr wrap="square" rtlCol="0">
            <a:spAutoFit/>
          </a:bodyPr>
          <a:lstStyle/>
          <a:p>
            <a:pPr algn="ctr"/>
            <a:r>
              <a:rPr lang="en-US" sz="4800" b="1" dirty="0">
                <a:solidFill>
                  <a:schemeClr val="bg1"/>
                </a:solidFill>
                <a:latin typeface="Roboto" panose="02000000000000000000" pitchFamily="2" charset="0"/>
                <a:ea typeface="Roboto" panose="02000000000000000000" pitchFamily="2" charset="0"/>
                <a:cs typeface="Roboto Condensed" charset="0"/>
              </a:rPr>
              <a:t>If a </a:t>
            </a:r>
            <a:r>
              <a:rPr lang="el-GR" sz="4800" b="1" dirty="0">
                <a:solidFill>
                  <a:schemeClr val="bg1"/>
                </a:solidFill>
                <a:latin typeface="Roboto" panose="02000000000000000000" pitchFamily="2" charset="0"/>
                <a:ea typeface="Roboto" panose="02000000000000000000" pitchFamily="2" charset="0"/>
                <a:cs typeface="Roboto Condensed" charset="0"/>
              </a:rPr>
              <a:t>β</a:t>
            </a:r>
            <a:r>
              <a:rPr lang="en-US" sz="4800" b="1" dirty="0">
                <a:solidFill>
                  <a:schemeClr val="bg1"/>
                </a:solidFill>
                <a:latin typeface="Roboto" panose="02000000000000000000" pitchFamily="2" charset="0"/>
                <a:ea typeface="Roboto" panose="02000000000000000000" pitchFamily="2" charset="0"/>
                <a:cs typeface="Roboto Condensed" charset="0"/>
              </a:rPr>
              <a:t> is not 0, Y changes if X changes</a:t>
            </a:r>
            <a:endParaRPr lang="en-US" sz="36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65439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F4FD3C-D335-7C42-8F48-2D2084DABE3C}"/>
              </a:ext>
            </a:extLst>
          </p:cNvPr>
          <p:cNvPicPr>
            <a:picLocks noChangeAspect="1"/>
          </p:cNvPicPr>
          <p:nvPr/>
        </p:nvPicPr>
        <p:blipFill>
          <a:blip r:embed="rId2"/>
          <a:stretch>
            <a:fillRect/>
          </a:stretch>
        </p:blipFill>
        <p:spPr>
          <a:xfrm>
            <a:off x="1116401" y="1993520"/>
            <a:ext cx="9959197" cy="4385541"/>
          </a:xfrm>
          <a:prstGeom prst="rect">
            <a:avLst/>
          </a:prstGeom>
        </p:spPr>
      </p:pic>
      <p:pic>
        <p:nvPicPr>
          <p:cNvPr id="4" name="Picture 3">
            <a:extLst>
              <a:ext uri="{FF2B5EF4-FFF2-40B4-BE49-F238E27FC236}">
                <a16:creationId xmlns:a16="http://schemas.microsoft.com/office/drawing/2014/main" id="{4E45184C-49D0-A949-8F73-F0C560468B30}"/>
              </a:ext>
            </a:extLst>
          </p:cNvPr>
          <p:cNvPicPr>
            <a:picLocks noChangeAspect="1"/>
          </p:cNvPicPr>
          <p:nvPr/>
        </p:nvPicPr>
        <p:blipFill>
          <a:blip r:embed="rId3"/>
          <a:stretch>
            <a:fillRect/>
          </a:stretch>
        </p:blipFill>
        <p:spPr>
          <a:xfrm>
            <a:off x="2384029" y="631339"/>
            <a:ext cx="7423942" cy="1055452"/>
          </a:xfrm>
          <a:prstGeom prst="rect">
            <a:avLst/>
          </a:prstGeom>
        </p:spPr>
      </p:pic>
    </p:spTree>
    <p:extLst>
      <p:ext uri="{BB962C8B-B14F-4D97-AF65-F5344CB8AC3E}">
        <p14:creationId xmlns:p14="http://schemas.microsoft.com/office/powerpoint/2010/main" val="404862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5">
            <a:extLst>
              <a:ext uri="{FF2B5EF4-FFF2-40B4-BE49-F238E27FC236}">
                <a16:creationId xmlns:a16="http://schemas.microsoft.com/office/drawing/2014/main" id="{129FF716-6953-DD49-AF57-0E58ACDFD454}"/>
              </a:ext>
            </a:extLst>
          </p:cNvPr>
          <p:cNvGraphicFramePr>
            <a:graphicFrameLocks/>
          </p:cNvGraphicFramePr>
          <p:nvPr>
            <p:extLst>
              <p:ext uri="{D42A27DB-BD31-4B8C-83A1-F6EECF244321}">
                <p14:modId xmlns:p14="http://schemas.microsoft.com/office/powerpoint/2010/main" val="1298985150"/>
              </p:ext>
            </p:extLst>
          </p:nvPr>
        </p:nvGraphicFramePr>
        <p:xfrm>
          <a:off x="311150" y="327776"/>
          <a:ext cx="11728451" cy="3657600"/>
        </p:xfrm>
        <a:graphic>
          <a:graphicData uri="http://schemas.openxmlformats.org/drawingml/2006/table">
            <a:tbl>
              <a:tblPr firstRow="1" bandRow="1">
                <a:tableStyleId>{21E4AEA4-8DFA-4A89-87EB-49C32662AFE0}</a:tableStyleId>
              </a:tblPr>
              <a:tblGrid>
                <a:gridCol w="3332595">
                  <a:extLst>
                    <a:ext uri="{9D8B030D-6E8A-4147-A177-3AD203B41FA5}">
                      <a16:colId xmlns:a16="http://schemas.microsoft.com/office/drawing/2014/main" val="20000"/>
                    </a:ext>
                  </a:extLst>
                </a:gridCol>
                <a:gridCol w="2098964">
                  <a:extLst>
                    <a:ext uri="{9D8B030D-6E8A-4147-A177-3AD203B41FA5}">
                      <a16:colId xmlns:a16="http://schemas.microsoft.com/office/drawing/2014/main" val="20001"/>
                    </a:ext>
                  </a:extLst>
                </a:gridCol>
                <a:gridCol w="2098964">
                  <a:extLst>
                    <a:ext uri="{9D8B030D-6E8A-4147-A177-3AD203B41FA5}">
                      <a16:colId xmlns:a16="http://schemas.microsoft.com/office/drawing/2014/main" val="20002"/>
                    </a:ext>
                  </a:extLst>
                </a:gridCol>
                <a:gridCol w="2098964">
                  <a:extLst>
                    <a:ext uri="{9D8B030D-6E8A-4147-A177-3AD203B41FA5}">
                      <a16:colId xmlns:a16="http://schemas.microsoft.com/office/drawing/2014/main" val="20003"/>
                    </a:ext>
                  </a:extLst>
                </a:gridCol>
                <a:gridCol w="2098964">
                  <a:extLst>
                    <a:ext uri="{9D8B030D-6E8A-4147-A177-3AD203B41FA5}">
                      <a16:colId xmlns:a16="http://schemas.microsoft.com/office/drawing/2014/main" val="20004"/>
                    </a:ext>
                  </a:extLst>
                </a:gridCol>
              </a:tblGrid>
              <a:tr h="0">
                <a:tc>
                  <a:txBody>
                    <a:bodyPr/>
                    <a:lstStyle/>
                    <a:p>
                      <a:pPr marL="0" lvl="0" indent="0" algn="ctr">
                        <a:buNone/>
                      </a:pPr>
                      <a:r>
                        <a:rPr sz="2400" b="0" i="0" dirty="0">
                          <a:latin typeface="Roboto Light" panose="02000000000000000000" pitchFamily="2" charset="0"/>
                          <a:ea typeface="Roboto Light" panose="02000000000000000000" pitchFamily="2" charset="0"/>
                        </a:rPr>
                        <a:t>term</a:t>
                      </a:r>
                    </a:p>
                  </a:txBody>
                  <a:tcPr/>
                </a:tc>
                <a:tc>
                  <a:txBody>
                    <a:bodyPr/>
                    <a:lstStyle/>
                    <a:p>
                      <a:pPr marL="0" lvl="0" indent="0" algn="ctr">
                        <a:buNone/>
                      </a:pPr>
                      <a:r>
                        <a:rPr sz="2400" b="0" i="0" dirty="0">
                          <a:latin typeface="Roboto Light" panose="02000000000000000000" pitchFamily="2" charset="0"/>
                          <a:ea typeface="Roboto Light" panose="02000000000000000000" pitchFamily="2" charset="0"/>
                        </a:rPr>
                        <a:t>estimate</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std_error</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statistic</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p_value</a:t>
                      </a:r>
                    </a:p>
                  </a:txBody>
                  <a:tcPr/>
                </a:tc>
                <a:extLst>
                  <a:ext uri="{0D108BD9-81ED-4DB2-BD59-A6C34878D82A}">
                    <a16:rowId xmlns:a16="http://schemas.microsoft.com/office/drawing/2014/main" val="10000"/>
                  </a:ext>
                </a:extLst>
              </a:tr>
              <a:tr h="0">
                <a:tc>
                  <a:txBody>
                    <a:bodyPr/>
                    <a:lstStyle/>
                    <a:p>
                      <a:pPr marL="0" lvl="0" indent="0" algn="ctr">
                        <a:buNone/>
                      </a:pPr>
                      <a:r>
                        <a:rPr sz="2400" b="0" i="0">
                          <a:latin typeface="Roboto Light" panose="02000000000000000000" pitchFamily="2" charset="0"/>
                          <a:ea typeface="Roboto Light" panose="02000000000000000000" pitchFamily="2" charset="0"/>
                        </a:rPr>
                        <a:t>intercept</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-412.5</a:t>
                      </a:r>
                    </a:p>
                  </a:txBody>
                  <a:tcPr/>
                </a:tc>
                <a:tc>
                  <a:txBody>
                    <a:bodyPr/>
                    <a:lstStyle/>
                    <a:p>
                      <a:pPr marL="0" lvl="0" indent="0" algn="ctr">
                        <a:buNone/>
                      </a:pPr>
                      <a:r>
                        <a:rPr sz="2400" b="0" i="0" dirty="0">
                          <a:latin typeface="Roboto Light" panose="02000000000000000000" pitchFamily="2" charset="0"/>
                          <a:ea typeface="Roboto Light" panose="02000000000000000000" pitchFamily="2" charset="0"/>
                        </a:rPr>
                        <a:t>118.1</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-3.493</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0.001</a:t>
                      </a:r>
                    </a:p>
                  </a:txBody>
                  <a:tcPr/>
                </a:tc>
                <a:extLst>
                  <a:ext uri="{0D108BD9-81ED-4DB2-BD59-A6C34878D82A}">
                    <a16:rowId xmlns:a16="http://schemas.microsoft.com/office/drawing/2014/main" val="10001"/>
                  </a:ext>
                </a:extLst>
              </a:tr>
              <a:tr h="0">
                <a:tc>
                  <a:txBody>
                    <a:bodyPr/>
                    <a:lstStyle/>
                    <a:p>
                      <a:pPr marL="0" lvl="0" indent="0" algn="ctr">
                        <a:buNone/>
                      </a:pPr>
                      <a:r>
                        <a:rPr sz="2400" b="0" i="0">
                          <a:latin typeface="Roboto Light" panose="02000000000000000000" pitchFamily="2" charset="0"/>
                          <a:ea typeface="Roboto Light" panose="02000000000000000000" pitchFamily="2" charset="0"/>
                        </a:rPr>
                        <a:t>median_home_value</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0.004</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0</a:t>
                      </a:r>
                    </a:p>
                  </a:txBody>
                  <a:tcPr/>
                </a:tc>
                <a:tc>
                  <a:txBody>
                    <a:bodyPr/>
                    <a:lstStyle/>
                    <a:p>
                      <a:pPr marL="0" lvl="0" indent="0" algn="ctr">
                        <a:buNone/>
                      </a:pPr>
                      <a:r>
                        <a:rPr sz="2400" b="0" i="0" dirty="0">
                          <a:latin typeface="Roboto Light" panose="02000000000000000000" pitchFamily="2" charset="0"/>
                          <a:ea typeface="Roboto Light" panose="02000000000000000000" pitchFamily="2" charset="0"/>
                        </a:rPr>
                        <a:t>21.99</a:t>
                      </a:r>
                    </a:p>
                  </a:txBody>
                  <a:tcPr/>
                </a:tc>
                <a:tc>
                  <a:txBody>
                    <a:bodyPr/>
                    <a:lstStyle/>
                    <a:p>
                      <a:pPr marL="0" lvl="0" indent="0" algn="ctr">
                        <a:buNone/>
                      </a:pPr>
                      <a:r>
                        <a:rPr sz="2400" b="0" i="0" dirty="0">
                          <a:latin typeface="Roboto Light" panose="02000000000000000000" pitchFamily="2" charset="0"/>
                          <a:ea typeface="Roboto Light" panose="02000000000000000000" pitchFamily="2" charset="0"/>
                        </a:rPr>
                        <a:t>0</a:t>
                      </a:r>
                    </a:p>
                  </a:txBody>
                  <a:tcPr/>
                </a:tc>
                <a:extLst>
                  <a:ext uri="{0D108BD9-81ED-4DB2-BD59-A6C34878D82A}">
                    <a16:rowId xmlns:a16="http://schemas.microsoft.com/office/drawing/2014/main" val="10002"/>
                  </a:ext>
                </a:extLst>
              </a:tr>
              <a:tr h="0">
                <a:tc>
                  <a:txBody>
                    <a:bodyPr/>
                    <a:lstStyle/>
                    <a:p>
                      <a:pPr marL="0" lvl="0" indent="0" algn="ctr">
                        <a:buNone/>
                      </a:pPr>
                      <a:r>
                        <a:rPr sz="2400" b="0" i="0">
                          <a:latin typeface="Roboto Light" panose="02000000000000000000" pitchFamily="2" charset="0"/>
                          <a:ea typeface="Roboto Light" panose="02000000000000000000" pitchFamily="2" charset="0"/>
                        </a:rPr>
                        <a:t>prop_houses_with_kids</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14.09</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2.853</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4.941</a:t>
                      </a:r>
                    </a:p>
                  </a:txBody>
                  <a:tcPr/>
                </a:tc>
                <a:tc>
                  <a:txBody>
                    <a:bodyPr/>
                    <a:lstStyle/>
                    <a:p>
                      <a:pPr marL="0" lvl="0" indent="0" algn="ctr">
                        <a:buNone/>
                      </a:pPr>
                      <a:r>
                        <a:rPr sz="2400" b="0" i="0" dirty="0">
                          <a:latin typeface="Roboto Light" panose="02000000000000000000" pitchFamily="2" charset="0"/>
                          <a:ea typeface="Roboto Light" panose="02000000000000000000" pitchFamily="2" charset="0"/>
                        </a:rPr>
                        <a:t>0</a:t>
                      </a:r>
                    </a:p>
                  </a:txBody>
                  <a:tcPr/>
                </a:tc>
                <a:extLst>
                  <a:ext uri="{0D108BD9-81ED-4DB2-BD59-A6C34878D82A}">
                    <a16:rowId xmlns:a16="http://schemas.microsoft.com/office/drawing/2014/main" val="10003"/>
                  </a:ext>
                </a:extLst>
              </a:tr>
              <a:tr h="0">
                <a:tc>
                  <a:txBody>
                    <a:bodyPr/>
                    <a:lstStyle/>
                    <a:p>
                      <a:pPr marL="0" lvl="0" indent="0" algn="ctr">
                        <a:buNone/>
                      </a:pPr>
                      <a:r>
                        <a:rPr sz="2400" b="0" i="0">
                          <a:latin typeface="Roboto Light" panose="02000000000000000000" pitchFamily="2" charset="0"/>
                          <a:ea typeface="Roboto Light" panose="02000000000000000000" pitchFamily="2" charset="0"/>
                        </a:rPr>
                        <a:t>stateCalifornia</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123.3</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88.22</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1.397</a:t>
                      </a:r>
                    </a:p>
                  </a:txBody>
                  <a:tcPr/>
                </a:tc>
                <a:tc>
                  <a:txBody>
                    <a:bodyPr/>
                    <a:lstStyle/>
                    <a:p>
                      <a:pPr marL="0" lvl="0" indent="0" algn="ctr">
                        <a:buNone/>
                      </a:pPr>
                      <a:r>
                        <a:rPr sz="2400" b="0" i="0" dirty="0">
                          <a:latin typeface="Roboto Light" panose="02000000000000000000" pitchFamily="2" charset="0"/>
                          <a:ea typeface="Roboto Light" panose="02000000000000000000" pitchFamily="2" charset="0"/>
                        </a:rPr>
                        <a:t>0.164</a:t>
                      </a:r>
                    </a:p>
                  </a:txBody>
                  <a:tcPr/>
                </a:tc>
                <a:extLst>
                  <a:ext uri="{0D108BD9-81ED-4DB2-BD59-A6C34878D82A}">
                    <a16:rowId xmlns:a16="http://schemas.microsoft.com/office/drawing/2014/main" val="10004"/>
                  </a:ext>
                </a:extLst>
              </a:tr>
              <a:tr h="0">
                <a:tc>
                  <a:txBody>
                    <a:bodyPr/>
                    <a:lstStyle/>
                    <a:p>
                      <a:pPr marL="0" lvl="0" indent="0" algn="ctr">
                        <a:buNone/>
                      </a:pPr>
                      <a:r>
                        <a:rPr sz="2400" b="0" i="0">
                          <a:latin typeface="Roboto Light" panose="02000000000000000000" pitchFamily="2" charset="0"/>
                          <a:ea typeface="Roboto Light" panose="02000000000000000000" pitchFamily="2" charset="0"/>
                        </a:rPr>
                        <a:t>stateIdaho</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9.526</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82.74</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0.115</a:t>
                      </a:r>
                    </a:p>
                  </a:txBody>
                  <a:tcPr/>
                </a:tc>
                <a:tc>
                  <a:txBody>
                    <a:bodyPr/>
                    <a:lstStyle/>
                    <a:p>
                      <a:pPr marL="0" lvl="0" indent="0" algn="ctr">
                        <a:buNone/>
                      </a:pPr>
                      <a:r>
                        <a:rPr sz="2400" b="0" i="0" dirty="0">
                          <a:latin typeface="Roboto Light" panose="02000000000000000000" pitchFamily="2" charset="0"/>
                          <a:ea typeface="Roboto Light" panose="02000000000000000000" pitchFamily="2" charset="0"/>
                        </a:rPr>
                        <a:t>0.908</a:t>
                      </a:r>
                    </a:p>
                  </a:txBody>
                  <a:tcPr/>
                </a:tc>
                <a:extLst>
                  <a:ext uri="{0D108BD9-81ED-4DB2-BD59-A6C34878D82A}">
                    <a16:rowId xmlns:a16="http://schemas.microsoft.com/office/drawing/2014/main" val="10005"/>
                  </a:ext>
                </a:extLst>
              </a:tr>
              <a:tr h="0">
                <a:tc>
                  <a:txBody>
                    <a:bodyPr/>
                    <a:lstStyle/>
                    <a:p>
                      <a:pPr marL="0" lvl="0" indent="0" algn="ctr">
                        <a:buNone/>
                      </a:pPr>
                      <a:r>
                        <a:rPr sz="2400" b="0" i="0">
                          <a:latin typeface="Roboto Light" panose="02000000000000000000" pitchFamily="2" charset="0"/>
                          <a:ea typeface="Roboto Light" panose="02000000000000000000" pitchFamily="2" charset="0"/>
                        </a:rPr>
                        <a:t>stateNevada</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102.5</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98.25</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1.043</a:t>
                      </a:r>
                    </a:p>
                  </a:txBody>
                  <a:tcPr/>
                </a:tc>
                <a:tc>
                  <a:txBody>
                    <a:bodyPr/>
                    <a:lstStyle/>
                    <a:p>
                      <a:pPr marL="0" lvl="0" indent="0" algn="ctr">
                        <a:buNone/>
                      </a:pPr>
                      <a:r>
                        <a:rPr sz="2400" b="0" i="0" dirty="0">
                          <a:latin typeface="Roboto Light" panose="02000000000000000000" pitchFamily="2" charset="0"/>
                          <a:ea typeface="Roboto Light" panose="02000000000000000000" pitchFamily="2" charset="0"/>
                        </a:rPr>
                        <a:t>0.299</a:t>
                      </a:r>
                    </a:p>
                  </a:txBody>
                  <a:tcPr/>
                </a:tc>
                <a:extLst>
                  <a:ext uri="{0D108BD9-81ED-4DB2-BD59-A6C34878D82A}">
                    <a16:rowId xmlns:a16="http://schemas.microsoft.com/office/drawing/2014/main" val="10006"/>
                  </a:ext>
                </a:extLst>
              </a:tr>
              <a:tr h="0">
                <a:tc>
                  <a:txBody>
                    <a:bodyPr/>
                    <a:lstStyle/>
                    <a:p>
                      <a:pPr marL="0" lvl="0" indent="0" algn="ctr">
                        <a:buNone/>
                      </a:pPr>
                      <a:r>
                        <a:rPr sz="2400" b="0" i="0">
                          <a:latin typeface="Roboto Light" panose="02000000000000000000" pitchFamily="2" charset="0"/>
                          <a:ea typeface="Roboto Light" panose="02000000000000000000" pitchFamily="2" charset="0"/>
                        </a:rPr>
                        <a:t>stateUtah</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-213.2</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91.21</a:t>
                      </a:r>
                    </a:p>
                  </a:txBody>
                  <a:tcPr/>
                </a:tc>
                <a:tc>
                  <a:txBody>
                    <a:bodyPr/>
                    <a:lstStyle/>
                    <a:p>
                      <a:pPr marL="0" lvl="0" indent="0" algn="ctr">
                        <a:buNone/>
                      </a:pPr>
                      <a:r>
                        <a:rPr sz="2400" b="0" i="0">
                          <a:latin typeface="Roboto Light" panose="02000000000000000000" pitchFamily="2" charset="0"/>
                          <a:ea typeface="Roboto Light" panose="02000000000000000000" pitchFamily="2" charset="0"/>
                        </a:rPr>
                        <a:t>-2.337</a:t>
                      </a:r>
                    </a:p>
                  </a:txBody>
                  <a:tcPr/>
                </a:tc>
                <a:tc>
                  <a:txBody>
                    <a:bodyPr/>
                    <a:lstStyle/>
                    <a:p>
                      <a:pPr marL="0" lvl="0" indent="0" algn="ctr">
                        <a:buNone/>
                      </a:pPr>
                      <a:r>
                        <a:rPr sz="2400" b="0" i="0" dirty="0">
                          <a:latin typeface="Roboto Light" panose="02000000000000000000" pitchFamily="2" charset="0"/>
                          <a:ea typeface="Roboto Light" panose="02000000000000000000" pitchFamily="2" charset="0"/>
                        </a:rPr>
                        <a:t>0.021</a:t>
                      </a:r>
                    </a:p>
                  </a:txBody>
                  <a:tcPr/>
                </a:tc>
                <a:extLst>
                  <a:ext uri="{0D108BD9-81ED-4DB2-BD59-A6C34878D82A}">
                    <a16:rowId xmlns:a16="http://schemas.microsoft.com/office/drawing/2014/main" val="10007"/>
                  </a:ext>
                </a:extLst>
              </a:tr>
            </a:tbl>
          </a:graphicData>
        </a:graphic>
      </p:graphicFrame>
      <p:pic>
        <p:nvPicPr>
          <p:cNvPr id="4" name="Picture 3">
            <a:extLst>
              <a:ext uri="{FF2B5EF4-FFF2-40B4-BE49-F238E27FC236}">
                <a16:creationId xmlns:a16="http://schemas.microsoft.com/office/drawing/2014/main" id="{55065631-70D9-FB41-8E5A-31FDE7DD8216}"/>
              </a:ext>
            </a:extLst>
          </p:cNvPr>
          <p:cNvPicPr>
            <a:picLocks noChangeAspect="1"/>
          </p:cNvPicPr>
          <p:nvPr/>
        </p:nvPicPr>
        <p:blipFill>
          <a:blip r:embed="rId2"/>
          <a:stretch>
            <a:fillRect/>
          </a:stretch>
        </p:blipFill>
        <p:spPr>
          <a:xfrm>
            <a:off x="390368" y="4441282"/>
            <a:ext cx="11411263" cy="1119423"/>
          </a:xfrm>
          <a:prstGeom prst="rect">
            <a:avLst/>
          </a:prstGeom>
        </p:spPr>
      </p:pic>
    </p:spTree>
    <p:extLst>
      <p:ext uri="{BB962C8B-B14F-4D97-AF65-F5344CB8AC3E}">
        <p14:creationId xmlns:p14="http://schemas.microsoft.com/office/powerpoint/2010/main" val="2596832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5">
            <a:extLst>
              <a:ext uri="{FF2B5EF4-FFF2-40B4-BE49-F238E27FC236}">
                <a16:creationId xmlns:a16="http://schemas.microsoft.com/office/drawing/2014/main" id="{907B9449-E7CC-454B-93A6-831F37C55CAF}"/>
              </a:ext>
            </a:extLst>
          </p:cNvPr>
          <p:cNvGraphicFramePr>
            <a:graphicFrameLocks/>
          </p:cNvGraphicFramePr>
          <p:nvPr>
            <p:extLst>
              <p:ext uri="{D42A27DB-BD31-4B8C-83A1-F6EECF244321}">
                <p14:modId xmlns:p14="http://schemas.microsoft.com/office/powerpoint/2010/main" val="3202888172"/>
              </p:ext>
            </p:extLst>
          </p:nvPr>
        </p:nvGraphicFramePr>
        <p:xfrm>
          <a:off x="311151" y="294409"/>
          <a:ext cx="11576049" cy="3962400"/>
        </p:xfrm>
        <a:graphic>
          <a:graphicData uri="http://schemas.openxmlformats.org/drawingml/2006/table">
            <a:tbl>
              <a:tblPr firstRow="1" bandRow="1">
                <a:tableStyleId>{21E4AEA4-8DFA-4A89-87EB-49C32662AFE0}</a:tableStyleId>
              </a:tblPr>
              <a:tblGrid>
                <a:gridCol w="3906286">
                  <a:extLst>
                    <a:ext uri="{9D8B030D-6E8A-4147-A177-3AD203B41FA5}">
                      <a16:colId xmlns:a16="http://schemas.microsoft.com/office/drawing/2014/main" val="20000"/>
                    </a:ext>
                  </a:extLst>
                </a:gridCol>
                <a:gridCol w="1283762">
                  <a:extLst>
                    <a:ext uri="{9D8B030D-6E8A-4147-A177-3AD203B41FA5}">
                      <a16:colId xmlns:a16="http://schemas.microsoft.com/office/drawing/2014/main" val="20001"/>
                    </a:ext>
                  </a:extLst>
                </a:gridCol>
                <a:gridCol w="1755581">
                  <a:extLst>
                    <a:ext uri="{9D8B030D-6E8A-4147-A177-3AD203B41FA5}">
                      <a16:colId xmlns:a16="http://schemas.microsoft.com/office/drawing/2014/main" val="20002"/>
                    </a:ext>
                  </a:extLst>
                </a:gridCol>
                <a:gridCol w="2018586">
                  <a:extLst>
                    <a:ext uri="{9D8B030D-6E8A-4147-A177-3AD203B41FA5}">
                      <a16:colId xmlns:a16="http://schemas.microsoft.com/office/drawing/2014/main" val="20003"/>
                    </a:ext>
                  </a:extLst>
                </a:gridCol>
                <a:gridCol w="2611834">
                  <a:extLst>
                    <a:ext uri="{9D8B030D-6E8A-4147-A177-3AD203B41FA5}">
                      <a16:colId xmlns:a16="http://schemas.microsoft.com/office/drawing/2014/main" val="20004"/>
                    </a:ext>
                  </a:extLst>
                </a:gridCol>
              </a:tblGrid>
              <a:tr h="0">
                <a:tc>
                  <a:txBody>
                    <a:bodyPr/>
                    <a:lstStyle/>
                    <a:p>
                      <a:pPr marL="0" lvl="0" indent="0" algn="l">
                        <a:buNone/>
                      </a:pPr>
                      <a:r>
                        <a:rPr sz="2000" b="0" i="0" dirty="0">
                          <a:latin typeface="Roboto Light" panose="02000000000000000000" pitchFamily="2" charset="0"/>
                          <a:ea typeface="Roboto Light" panose="02000000000000000000" pitchFamily="2" charset="0"/>
                        </a:rPr>
                        <a:t>term</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estimate</a:t>
                      </a:r>
                    </a:p>
                  </a:txBody>
                  <a:tcPr/>
                </a:tc>
                <a:tc>
                  <a:txBody>
                    <a:bodyPr/>
                    <a:lstStyle/>
                    <a:p>
                      <a:pPr marL="0" lvl="0" indent="0" algn="ctr">
                        <a:buNone/>
                      </a:pPr>
                      <a:r>
                        <a:rPr sz="2000" b="0" i="0" dirty="0" err="1">
                          <a:latin typeface="Roboto Light" panose="02000000000000000000" pitchFamily="2" charset="0"/>
                          <a:ea typeface="Roboto Light" panose="02000000000000000000" pitchFamily="2" charset="0"/>
                        </a:rPr>
                        <a:t>std_error</a:t>
                      </a:r>
                      <a:endParaRPr sz="2000" b="0" i="0" dirty="0">
                        <a:latin typeface="Roboto Light" panose="02000000000000000000" pitchFamily="2" charset="0"/>
                        <a:ea typeface="Roboto Light" panose="02000000000000000000" pitchFamily="2" charset="0"/>
                      </a:endParaRP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statistic</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p_value</a:t>
                      </a:r>
                    </a:p>
                  </a:txBody>
                  <a:tcPr/>
                </a:tc>
                <a:extLst>
                  <a:ext uri="{0D108BD9-81ED-4DB2-BD59-A6C34878D82A}">
                    <a16:rowId xmlns:a16="http://schemas.microsoft.com/office/drawing/2014/main" val="10000"/>
                  </a:ext>
                </a:extLst>
              </a:tr>
              <a:tr h="0">
                <a:tc>
                  <a:txBody>
                    <a:bodyPr/>
                    <a:lstStyle/>
                    <a:p>
                      <a:pPr marL="0" lvl="0" indent="0" algn="l">
                        <a:buNone/>
                      </a:pPr>
                      <a:r>
                        <a:rPr sz="2000" b="0" i="0" dirty="0">
                          <a:latin typeface="Roboto Light" panose="02000000000000000000" pitchFamily="2" charset="0"/>
                          <a:ea typeface="Roboto Light" panose="02000000000000000000" pitchFamily="2" charset="0"/>
                        </a:rPr>
                        <a:t>intercept</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-2.821</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1.355</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-2.083</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0.04</a:t>
                      </a:r>
                    </a:p>
                  </a:txBody>
                  <a:tcPr/>
                </a:tc>
                <a:extLst>
                  <a:ext uri="{0D108BD9-81ED-4DB2-BD59-A6C34878D82A}">
                    <a16:rowId xmlns:a16="http://schemas.microsoft.com/office/drawing/2014/main" val="10001"/>
                  </a:ext>
                </a:extLst>
              </a:tr>
              <a:tr h="0">
                <a:tc>
                  <a:txBody>
                    <a:bodyPr/>
                    <a:lstStyle/>
                    <a:p>
                      <a:pPr marL="0" lvl="0" indent="0" algn="l">
                        <a:buNone/>
                      </a:pPr>
                      <a:r>
                        <a:rPr sz="2000" b="0" i="0" dirty="0" err="1">
                          <a:latin typeface="Roboto Light" panose="02000000000000000000" pitchFamily="2" charset="0"/>
                          <a:ea typeface="Roboto Light" panose="02000000000000000000" pitchFamily="2" charset="0"/>
                        </a:rPr>
                        <a:t>life_expectancy</a:t>
                      </a:r>
                      <a:endParaRPr sz="2000" b="0" i="0" dirty="0">
                        <a:latin typeface="Roboto Light" panose="02000000000000000000" pitchFamily="2" charset="0"/>
                        <a:ea typeface="Roboto Light" panose="02000000000000000000" pitchFamily="2" charset="0"/>
                      </a:endParaRP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0.102</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0.017</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5.894</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a:t>
                      </a:r>
                    </a:p>
                  </a:txBody>
                  <a:tcPr/>
                </a:tc>
                <a:extLst>
                  <a:ext uri="{0D108BD9-81ED-4DB2-BD59-A6C34878D82A}">
                    <a16:rowId xmlns:a16="http://schemas.microsoft.com/office/drawing/2014/main" val="10002"/>
                  </a:ext>
                </a:extLst>
              </a:tr>
              <a:tr h="0">
                <a:tc>
                  <a:txBody>
                    <a:bodyPr/>
                    <a:lstStyle/>
                    <a:p>
                      <a:pPr marL="0" lvl="0" indent="0" algn="l">
                        <a:buNone/>
                      </a:pPr>
                      <a:r>
                        <a:rPr sz="2000" b="0" i="0">
                          <a:latin typeface="Roboto Light" panose="02000000000000000000" pitchFamily="2" charset="0"/>
                          <a:ea typeface="Roboto Light" panose="02000000000000000000" pitchFamily="2" charset="0"/>
                        </a:rPr>
                        <a:t>school_enrollment</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0.008</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0.01</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0.785</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0.435</a:t>
                      </a:r>
                    </a:p>
                  </a:txBody>
                  <a:tcPr/>
                </a:tc>
                <a:extLst>
                  <a:ext uri="{0D108BD9-81ED-4DB2-BD59-A6C34878D82A}">
                    <a16:rowId xmlns:a16="http://schemas.microsoft.com/office/drawing/2014/main" val="10003"/>
                  </a:ext>
                </a:extLst>
              </a:tr>
              <a:tr h="0">
                <a:tc>
                  <a:txBody>
                    <a:bodyPr/>
                    <a:lstStyle/>
                    <a:p>
                      <a:pPr marL="0" lvl="0" indent="0" algn="l">
                        <a:buNone/>
                      </a:pPr>
                      <a:r>
                        <a:rPr sz="2000" b="0" i="0">
                          <a:latin typeface="Roboto Light" panose="02000000000000000000" pitchFamily="2" charset="0"/>
                          <a:ea typeface="Roboto Light" panose="02000000000000000000" pitchFamily="2" charset="0"/>
                        </a:rPr>
                        <a:t>regionEurope &amp; Central Asia</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0.031</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0.255</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0.123</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0.902</a:t>
                      </a:r>
                    </a:p>
                  </a:txBody>
                  <a:tcPr/>
                </a:tc>
                <a:extLst>
                  <a:ext uri="{0D108BD9-81ED-4DB2-BD59-A6C34878D82A}">
                    <a16:rowId xmlns:a16="http://schemas.microsoft.com/office/drawing/2014/main" val="10004"/>
                  </a:ext>
                </a:extLst>
              </a:tr>
              <a:tr h="0">
                <a:tc>
                  <a:txBody>
                    <a:bodyPr/>
                    <a:lstStyle/>
                    <a:p>
                      <a:pPr marL="0" lvl="0" indent="0" algn="l">
                        <a:buNone/>
                      </a:pPr>
                      <a:r>
                        <a:rPr sz="2000" b="0" i="0" dirty="0" err="1">
                          <a:latin typeface="Roboto Light" panose="02000000000000000000" pitchFamily="2" charset="0"/>
                          <a:ea typeface="Roboto Light" panose="02000000000000000000" pitchFamily="2" charset="0"/>
                        </a:rPr>
                        <a:t>regionLatin</a:t>
                      </a:r>
                      <a:r>
                        <a:rPr sz="2000" b="0" i="0" dirty="0">
                          <a:latin typeface="Roboto Light" panose="02000000000000000000" pitchFamily="2" charset="0"/>
                          <a:ea typeface="Roboto Light" panose="02000000000000000000" pitchFamily="2" charset="0"/>
                        </a:rPr>
                        <a:t> America &amp; Caribbean</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0.732</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0.294</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2.489</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0.015</a:t>
                      </a:r>
                    </a:p>
                  </a:txBody>
                  <a:tcPr/>
                </a:tc>
                <a:extLst>
                  <a:ext uri="{0D108BD9-81ED-4DB2-BD59-A6C34878D82A}">
                    <a16:rowId xmlns:a16="http://schemas.microsoft.com/office/drawing/2014/main" val="10005"/>
                  </a:ext>
                </a:extLst>
              </a:tr>
              <a:tr h="0">
                <a:tc>
                  <a:txBody>
                    <a:bodyPr/>
                    <a:lstStyle/>
                    <a:p>
                      <a:pPr marL="0" lvl="0" indent="0" algn="l">
                        <a:buNone/>
                      </a:pPr>
                      <a:r>
                        <a:rPr sz="2000" b="0" i="0" dirty="0" err="1">
                          <a:latin typeface="Roboto Light" panose="02000000000000000000" pitchFamily="2" charset="0"/>
                          <a:ea typeface="Roboto Light" panose="02000000000000000000" pitchFamily="2" charset="0"/>
                        </a:rPr>
                        <a:t>regionMiddle</a:t>
                      </a:r>
                      <a:r>
                        <a:rPr sz="2000" b="0" i="0" dirty="0">
                          <a:latin typeface="Roboto Light" panose="02000000000000000000" pitchFamily="2" charset="0"/>
                          <a:ea typeface="Roboto Light" panose="02000000000000000000" pitchFamily="2" charset="0"/>
                        </a:rPr>
                        <a:t> East &amp; North Africa</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0.189</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0.317</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0.597</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0.552</a:t>
                      </a:r>
                    </a:p>
                  </a:txBody>
                  <a:tcPr/>
                </a:tc>
                <a:extLst>
                  <a:ext uri="{0D108BD9-81ED-4DB2-BD59-A6C34878D82A}">
                    <a16:rowId xmlns:a16="http://schemas.microsoft.com/office/drawing/2014/main" val="10006"/>
                  </a:ext>
                </a:extLst>
              </a:tr>
              <a:tr h="0">
                <a:tc>
                  <a:txBody>
                    <a:bodyPr/>
                    <a:lstStyle/>
                    <a:p>
                      <a:pPr marL="0" lvl="0" indent="0" algn="l">
                        <a:buNone/>
                      </a:pPr>
                      <a:r>
                        <a:rPr sz="2000" b="0" i="0" dirty="0" err="1">
                          <a:latin typeface="Roboto Light" panose="02000000000000000000" pitchFamily="2" charset="0"/>
                          <a:ea typeface="Roboto Light" panose="02000000000000000000" pitchFamily="2" charset="0"/>
                        </a:rPr>
                        <a:t>regionNorth</a:t>
                      </a:r>
                      <a:r>
                        <a:rPr sz="2000" b="0" i="0" dirty="0">
                          <a:latin typeface="Roboto Light" panose="02000000000000000000" pitchFamily="2" charset="0"/>
                          <a:ea typeface="Roboto Light" panose="02000000000000000000" pitchFamily="2" charset="0"/>
                        </a:rPr>
                        <a:t> America</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1.114</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0.581</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1.917</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0.058</a:t>
                      </a:r>
                    </a:p>
                  </a:txBody>
                  <a:tcPr/>
                </a:tc>
                <a:extLst>
                  <a:ext uri="{0D108BD9-81ED-4DB2-BD59-A6C34878D82A}">
                    <a16:rowId xmlns:a16="http://schemas.microsoft.com/office/drawing/2014/main" val="10007"/>
                  </a:ext>
                </a:extLst>
              </a:tr>
              <a:tr h="0">
                <a:tc>
                  <a:txBody>
                    <a:bodyPr/>
                    <a:lstStyle/>
                    <a:p>
                      <a:pPr marL="0" lvl="0" indent="0" algn="l">
                        <a:buNone/>
                      </a:pPr>
                      <a:r>
                        <a:rPr sz="2000" b="0" i="0" dirty="0" err="1">
                          <a:latin typeface="Roboto Light" panose="02000000000000000000" pitchFamily="2" charset="0"/>
                          <a:ea typeface="Roboto Light" panose="02000000000000000000" pitchFamily="2" charset="0"/>
                        </a:rPr>
                        <a:t>regionSouth</a:t>
                      </a:r>
                      <a:r>
                        <a:rPr sz="2000" b="0" i="0" dirty="0">
                          <a:latin typeface="Roboto Light" panose="02000000000000000000" pitchFamily="2" charset="0"/>
                          <a:ea typeface="Roboto Light" panose="02000000000000000000" pitchFamily="2" charset="0"/>
                        </a:rPr>
                        <a:t> Asia</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-0.249</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0.45</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-0.553</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0.582</a:t>
                      </a:r>
                    </a:p>
                  </a:txBody>
                  <a:tcPr/>
                </a:tc>
                <a:extLst>
                  <a:ext uri="{0D108BD9-81ED-4DB2-BD59-A6C34878D82A}">
                    <a16:rowId xmlns:a16="http://schemas.microsoft.com/office/drawing/2014/main" val="10008"/>
                  </a:ext>
                </a:extLst>
              </a:tr>
              <a:tr h="0">
                <a:tc>
                  <a:txBody>
                    <a:bodyPr/>
                    <a:lstStyle/>
                    <a:p>
                      <a:pPr marL="0" lvl="0" indent="0" algn="l">
                        <a:buNone/>
                      </a:pPr>
                      <a:r>
                        <a:rPr sz="2000" b="0" i="0" dirty="0" err="1">
                          <a:latin typeface="Roboto Light" panose="02000000000000000000" pitchFamily="2" charset="0"/>
                          <a:ea typeface="Roboto Light" panose="02000000000000000000" pitchFamily="2" charset="0"/>
                        </a:rPr>
                        <a:t>regionSub</a:t>
                      </a:r>
                      <a:r>
                        <a:rPr sz="2000" b="0" i="0" dirty="0">
                          <a:latin typeface="Roboto Light" panose="02000000000000000000" pitchFamily="2" charset="0"/>
                          <a:ea typeface="Roboto Light" panose="02000000000000000000" pitchFamily="2" charset="0"/>
                        </a:rPr>
                        <a:t>-Saharan Africa</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0.326</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0.407</a:t>
                      </a:r>
                    </a:p>
                  </a:txBody>
                  <a:tcPr/>
                </a:tc>
                <a:tc>
                  <a:txBody>
                    <a:bodyPr/>
                    <a:lstStyle/>
                    <a:p>
                      <a:pPr marL="0" lvl="0" indent="0" algn="ctr">
                        <a:buNone/>
                      </a:pPr>
                      <a:r>
                        <a:rPr sz="2000" b="0" i="0">
                          <a:latin typeface="Roboto Light" panose="02000000000000000000" pitchFamily="2" charset="0"/>
                          <a:ea typeface="Roboto Light" panose="02000000000000000000" pitchFamily="2" charset="0"/>
                        </a:rPr>
                        <a:t>0.802</a:t>
                      </a:r>
                    </a:p>
                  </a:txBody>
                  <a:tcPr/>
                </a:tc>
                <a:tc>
                  <a:txBody>
                    <a:bodyPr/>
                    <a:lstStyle/>
                    <a:p>
                      <a:pPr marL="0" lvl="0" indent="0" algn="ctr">
                        <a:buNone/>
                      </a:pPr>
                      <a:r>
                        <a:rPr sz="2000" b="0" i="0" dirty="0">
                          <a:latin typeface="Roboto Light" panose="02000000000000000000" pitchFamily="2" charset="0"/>
                          <a:ea typeface="Roboto Light" panose="02000000000000000000" pitchFamily="2" charset="0"/>
                        </a:rPr>
                        <a:t>0.425</a:t>
                      </a:r>
                    </a:p>
                  </a:txBody>
                  <a:tcPr/>
                </a:tc>
                <a:extLst>
                  <a:ext uri="{0D108BD9-81ED-4DB2-BD59-A6C34878D82A}">
                    <a16:rowId xmlns:a16="http://schemas.microsoft.com/office/drawing/2014/main" val="10009"/>
                  </a:ext>
                </a:extLst>
              </a:tr>
            </a:tbl>
          </a:graphicData>
        </a:graphic>
      </p:graphicFrame>
      <p:pic>
        <p:nvPicPr>
          <p:cNvPr id="4" name="Picture 3">
            <a:extLst>
              <a:ext uri="{FF2B5EF4-FFF2-40B4-BE49-F238E27FC236}">
                <a16:creationId xmlns:a16="http://schemas.microsoft.com/office/drawing/2014/main" id="{35897EBA-7488-D64F-8877-D6F7564516FA}"/>
              </a:ext>
            </a:extLst>
          </p:cNvPr>
          <p:cNvPicPr>
            <a:picLocks noChangeAspect="1"/>
          </p:cNvPicPr>
          <p:nvPr/>
        </p:nvPicPr>
        <p:blipFill>
          <a:blip r:embed="rId2"/>
          <a:stretch>
            <a:fillRect/>
          </a:stretch>
        </p:blipFill>
        <p:spPr>
          <a:xfrm>
            <a:off x="1587478" y="5167758"/>
            <a:ext cx="8712244" cy="1395833"/>
          </a:xfrm>
          <a:prstGeom prst="rect">
            <a:avLst/>
          </a:prstGeom>
        </p:spPr>
      </p:pic>
    </p:spTree>
    <p:extLst>
      <p:ext uri="{BB962C8B-B14F-4D97-AF65-F5344CB8AC3E}">
        <p14:creationId xmlns:p14="http://schemas.microsoft.com/office/powerpoint/2010/main" val="605788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73384-9CE3-7D4B-8D52-D3010ECBBB42}"/>
              </a:ext>
            </a:extLst>
          </p:cNvPr>
          <p:cNvPicPr>
            <a:picLocks noChangeAspect="1"/>
          </p:cNvPicPr>
          <p:nvPr/>
        </p:nvPicPr>
        <p:blipFill rotWithShape="1">
          <a:blip r:embed="rId2"/>
          <a:srcRect b="24294"/>
          <a:stretch/>
        </p:blipFill>
        <p:spPr>
          <a:xfrm>
            <a:off x="3048000" y="0"/>
            <a:ext cx="9136084" cy="6705600"/>
          </a:xfrm>
          <a:prstGeom prst="rect">
            <a:avLst/>
          </a:prstGeom>
        </p:spPr>
      </p:pic>
      <p:sp>
        <p:nvSpPr>
          <p:cNvPr id="3" name="TextBox 2">
            <a:extLst>
              <a:ext uri="{FF2B5EF4-FFF2-40B4-BE49-F238E27FC236}">
                <a16:creationId xmlns:a16="http://schemas.microsoft.com/office/drawing/2014/main" id="{318A2798-2C0D-ED40-B0B8-926569E57639}"/>
              </a:ext>
            </a:extLst>
          </p:cNvPr>
          <p:cNvSpPr txBox="1"/>
          <p:nvPr/>
        </p:nvSpPr>
        <p:spPr>
          <a:xfrm>
            <a:off x="152401" y="1095345"/>
            <a:ext cx="2895598" cy="369332"/>
          </a:xfrm>
          <a:prstGeom prst="rect">
            <a:avLst/>
          </a:prstGeom>
          <a:solidFill>
            <a:schemeClr val="accent2"/>
          </a:solidFill>
        </p:spPr>
        <p:txBody>
          <a:bodyPr wrap="square" rtlCol="0">
            <a:spAutoFit/>
          </a:bodyPr>
          <a:lstStyle/>
          <a:p>
            <a:pPr algn="ctr"/>
            <a:r>
              <a:rPr lang="en-US" b="1" dirty="0">
                <a:solidFill>
                  <a:schemeClr val="bg1"/>
                </a:solidFill>
                <a:latin typeface="Roboto" panose="02000000000000000000" pitchFamily="2" charset="0"/>
                <a:ea typeface="Roboto" panose="02000000000000000000" pitchFamily="2" charset="0"/>
                <a:cs typeface="Roboto Condensed" charset="0"/>
              </a:rPr>
              <a:t>Not small vs. small</a:t>
            </a:r>
            <a:endParaRPr lang="en-US" sz="1200" b="1" dirty="0">
              <a:solidFill>
                <a:schemeClr val="bg1"/>
              </a:solidFill>
              <a:latin typeface="Roboto" panose="02000000000000000000" pitchFamily="2" charset="0"/>
              <a:ea typeface="Roboto" panose="02000000000000000000" pitchFamily="2" charset="0"/>
              <a:cs typeface="Roboto Condensed" charset="0"/>
            </a:endParaRPr>
          </a:p>
        </p:txBody>
      </p:sp>
      <p:sp>
        <p:nvSpPr>
          <p:cNvPr id="4" name="TextBox 3">
            <a:extLst>
              <a:ext uri="{FF2B5EF4-FFF2-40B4-BE49-F238E27FC236}">
                <a16:creationId xmlns:a16="http://schemas.microsoft.com/office/drawing/2014/main" id="{6233B5B4-CEDF-8E4D-A70B-FE97984469EF}"/>
              </a:ext>
            </a:extLst>
          </p:cNvPr>
          <p:cNvSpPr txBox="1"/>
          <p:nvPr/>
        </p:nvSpPr>
        <p:spPr>
          <a:xfrm>
            <a:off x="152400" y="1593039"/>
            <a:ext cx="2895599" cy="646331"/>
          </a:xfrm>
          <a:prstGeom prst="rect">
            <a:avLst/>
          </a:prstGeom>
          <a:solidFill>
            <a:schemeClr val="accent2"/>
          </a:solidFill>
        </p:spPr>
        <p:txBody>
          <a:bodyPr wrap="square" rtlCol="0">
            <a:spAutoFit/>
          </a:bodyPr>
          <a:lstStyle/>
          <a:p>
            <a:pPr algn="ctr"/>
            <a:r>
              <a:rPr lang="en-US" b="1" dirty="0">
                <a:solidFill>
                  <a:schemeClr val="bg1"/>
                </a:solidFill>
                <a:latin typeface="Roboto" panose="02000000000000000000" pitchFamily="2" charset="0"/>
                <a:ea typeface="Roboto" panose="02000000000000000000" pitchFamily="2" charset="0"/>
                <a:cs typeface="Roboto Condensed" charset="0"/>
              </a:rPr>
              <a:t>Class doesn’t have aide vs. class has aide</a:t>
            </a:r>
            <a:endParaRPr lang="en-US" sz="1200" b="1" dirty="0">
              <a:solidFill>
                <a:schemeClr val="bg1"/>
              </a:solidFill>
              <a:latin typeface="Roboto" panose="02000000000000000000" pitchFamily="2" charset="0"/>
              <a:ea typeface="Roboto" panose="02000000000000000000" pitchFamily="2" charset="0"/>
              <a:cs typeface="Roboto Condensed" charset="0"/>
            </a:endParaRPr>
          </a:p>
        </p:txBody>
      </p:sp>
      <p:sp>
        <p:nvSpPr>
          <p:cNvPr id="5" name="TextBox 4">
            <a:extLst>
              <a:ext uri="{FF2B5EF4-FFF2-40B4-BE49-F238E27FC236}">
                <a16:creationId xmlns:a16="http://schemas.microsoft.com/office/drawing/2014/main" id="{F6174ECB-CCDF-4C4A-948E-33ACC750F760}"/>
              </a:ext>
            </a:extLst>
          </p:cNvPr>
          <p:cNvSpPr txBox="1"/>
          <p:nvPr/>
        </p:nvSpPr>
        <p:spPr>
          <a:xfrm>
            <a:off x="152398" y="2367732"/>
            <a:ext cx="2895599" cy="646331"/>
          </a:xfrm>
          <a:prstGeom prst="rect">
            <a:avLst/>
          </a:prstGeom>
          <a:solidFill>
            <a:schemeClr val="accent2"/>
          </a:solidFill>
        </p:spPr>
        <p:txBody>
          <a:bodyPr wrap="square" rtlCol="0">
            <a:spAutoFit/>
          </a:bodyPr>
          <a:lstStyle/>
          <a:p>
            <a:pPr algn="ctr"/>
            <a:r>
              <a:rPr lang="en-US" b="1" dirty="0">
                <a:solidFill>
                  <a:schemeClr val="bg1"/>
                </a:solidFill>
                <a:latin typeface="Roboto" panose="02000000000000000000" pitchFamily="2" charset="0"/>
                <a:ea typeface="Roboto" panose="02000000000000000000" pitchFamily="2" charset="0"/>
                <a:cs typeface="Roboto Condensed" charset="0"/>
              </a:rPr>
              <a:t>Student not white/Asian vs. yes</a:t>
            </a:r>
            <a:endParaRPr lang="en-US" sz="1200" b="1" dirty="0">
              <a:solidFill>
                <a:schemeClr val="bg1"/>
              </a:solidFill>
              <a:latin typeface="Roboto" panose="02000000000000000000" pitchFamily="2" charset="0"/>
              <a:ea typeface="Roboto" panose="02000000000000000000" pitchFamily="2" charset="0"/>
              <a:cs typeface="Roboto Condensed" charset="0"/>
            </a:endParaRPr>
          </a:p>
        </p:txBody>
      </p:sp>
      <p:sp>
        <p:nvSpPr>
          <p:cNvPr id="6" name="TextBox 5">
            <a:extLst>
              <a:ext uri="{FF2B5EF4-FFF2-40B4-BE49-F238E27FC236}">
                <a16:creationId xmlns:a16="http://schemas.microsoft.com/office/drawing/2014/main" id="{CD4FA0AD-9DA8-3549-8DEA-94DCDE532C5F}"/>
              </a:ext>
            </a:extLst>
          </p:cNvPr>
          <p:cNvSpPr txBox="1"/>
          <p:nvPr/>
        </p:nvSpPr>
        <p:spPr>
          <a:xfrm>
            <a:off x="152401" y="3142425"/>
            <a:ext cx="2895599" cy="369332"/>
          </a:xfrm>
          <a:prstGeom prst="rect">
            <a:avLst/>
          </a:prstGeom>
          <a:solidFill>
            <a:schemeClr val="accent2"/>
          </a:solidFill>
        </p:spPr>
        <p:txBody>
          <a:bodyPr wrap="square" rtlCol="0">
            <a:spAutoFit/>
          </a:bodyPr>
          <a:lstStyle/>
          <a:p>
            <a:pPr algn="ctr"/>
            <a:r>
              <a:rPr lang="en-US" b="1" dirty="0">
                <a:solidFill>
                  <a:schemeClr val="bg1"/>
                </a:solidFill>
                <a:latin typeface="Roboto" panose="02000000000000000000" pitchFamily="2" charset="0"/>
                <a:ea typeface="Roboto" panose="02000000000000000000" pitchFamily="2" charset="0"/>
                <a:cs typeface="Roboto Condensed" charset="0"/>
              </a:rPr>
              <a:t>Student is boy vs. girl</a:t>
            </a:r>
            <a:endParaRPr lang="en-US" sz="1200" b="1" dirty="0">
              <a:solidFill>
                <a:schemeClr val="bg1"/>
              </a:solidFill>
              <a:latin typeface="Roboto" panose="02000000000000000000" pitchFamily="2" charset="0"/>
              <a:ea typeface="Roboto" panose="02000000000000000000" pitchFamily="2" charset="0"/>
              <a:cs typeface="Roboto Condensed" charset="0"/>
            </a:endParaRPr>
          </a:p>
        </p:txBody>
      </p:sp>
      <p:sp>
        <p:nvSpPr>
          <p:cNvPr id="7" name="TextBox 6">
            <a:extLst>
              <a:ext uri="{FF2B5EF4-FFF2-40B4-BE49-F238E27FC236}">
                <a16:creationId xmlns:a16="http://schemas.microsoft.com/office/drawing/2014/main" id="{C9AF90F7-97E4-DC41-A740-4A476943A449}"/>
              </a:ext>
            </a:extLst>
          </p:cNvPr>
          <p:cNvSpPr txBox="1"/>
          <p:nvPr/>
        </p:nvSpPr>
        <p:spPr>
          <a:xfrm>
            <a:off x="152401" y="3640119"/>
            <a:ext cx="2895599" cy="646331"/>
          </a:xfrm>
          <a:prstGeom prst="rect">
            <a:avLst/>
          </a:prstGeom>
          <a:solidFill>
            <a:schemeClr val="accent2"/>
          </a:solidFill>
        </p:spPr>
        <p:txBody>
          <a:bodyPr wrap="square" rtlCol="0">
            <a:spAutoFit/>
          </a:bodyPr>
          <a:lstStyle/>
          <a:p>
            <a:pPr algn="ctr"/>
            <a:r>
              <a:rPr lang="en-US" b="1" dirty="0">
                <a:solidFill>
                  <a:schemeClr val="bg1"/>
                </a:solidFill>
                <a:latin typeface="Roboto" panose="02000000000000000000" pitchFamily="2" charset="0"/>
                <a:ea typeface="Roboto" panose="02000000000000000000" pitchFamily="2" charset="0"/>
                <a:cs typeface="Roboto Condensed" charset="0"/>
              </a:rPr>
              <a:t>Student does not receive FRL vs. yes</a:t>
            </a:r>
            <a:endParaRPr lang="en-US" sz="1200" b="1" dirty="0">
              <a:solidFill>
                <a:schemeClr val="bg1"/>
              </a:solidFill>
              <a:latin typeface="Roboto" panose="02000000000000000000" pitchFamily="2" charset="0"/>
              <a:ea typeface="Roboto" panose="02000000000000000000" pitchFamily="2" charset="0"/>
              <a:cs typeface="Roboto Condensed" charset="0"/>
            </a:endParaRPr>
          </a:p>
        </p:txBody>
      </p:sp>
      <p:sp>
        <p:nvSpPr>
          <p:cNvPr id="8" name="TextBox 7">
            <a:extLst>
              <a:ext uri="{FF2B5EF4-FFF2-40B4-BE49-F238E27FC236}">
                <a16:creationId xmlns:a16="http://schemas.microsoft.com/office/drawing/2014/main" id="{AFF5EBA1-1384-A946-9B5F-A671BA28AC3B}"/>
              </a:ext>
            </a:extLst>
          </p:cNvPr>
          <p:cNvSpPr txBox="1"/>
          <p:nvPr/>
        </p:nvSpPr>
        <p:spPr>
          <a:xfrm>
            <a:off x="152397" y="4414812"/>
            <a:ext cx="2895599" cy="646331"/>
          </a:xfrm>
          <a:prstGeom prst="rect">
            <a:avLst/>
          </a:prstGeom>
          <a:solidFill>
            <a:schemeClr val="accent2"/>
          </a:solidFill>
        </p:spPr>
        <p:txBody>
          <a:bodyPr wrap="square" rtlCol="0">
            <a:spAutoFit/>
          </a:bodyPr>
          <a:lstStyle/>
          <a:p>
            <a:pPr algn="ctr"/>
            <a:r>
              <a:rPr lang="en-US" b="1" dirty="0">
                <a:solidFill>
                  <a:schemeClr val="bg1"/>
                </a:solidFill>
                <a:latin typeface="Roboto" panose="02000000000000000000" pitchFamily="2" charset="0"/>
                <a:ea typeface="Roboto" panose="02000000000000000000" pitchFamily="2" charset="0"/>
                <a:cs typeface="Roboto Condensed" charset="0"/>
              </a:rPr>
              <a:t>Teacher not white/Asian vs. yes</a:t>
            </a:r>
            <a:endParaRPr lang="en-US" sz="1200" b="1" dirty="0">
              <a:solidFill>
                <a:schemeClr val="bg1"/>
              </a:solidFill>
              <a:latin typeface="Roboto" panose="02000000000000000000" pitchFamily="2" charset="0"/>
              <a:ea typeface="Roboto" panose="02000000000000000000" pitchFamily="2" charset="0"/>
              <a:cs typeface="Roboto Condensed" charset="0"/>
            </a:endParaRPr>
          </a:p>
        </p:txBody>
      </p:sp>
      <p:sp>
        <p:nvSpPr>
          <p:cNvPr id="9" name="TextBox 8">
            <a:extLst>
              <a:ext uri="{FF2B5EF4-FFF2-40B4-BE49-F238E27FC236}">
                <a16:creationId xmlns:a16="http://schemas.microsoft.com/office/drawing/2014/main" id="{EA3EDF27-6EBA-9E4C-833C-13E7EB0EF538}"/>
              </a:ext>
            </a:extLst>
          </p:cNvPr>
          <p:cNvSpPr txBox="1"/>
          <p:nvPr/>
        </p:nvSpPr>
        <p:spPr>
          <a:xfrm>
            <a:off x="152401" y="5189505"/>
            <a:ext cx="2895599" cy="369332"/>
          </a:xfrm>
          <a:prstGeom prst="rect">
            <a:avLst/>
          </a:prstGeom>
          <a:solidFill>
            <a:schemeClr val="accent2"/>
          </a:solidFill>
        </p:spPr>
        <p:txBody>
          <a:bodyPr wrap="square" rtlCol="0">
            <a:spAutoFit/>
          </a:bodyPr>
          <a:lstStyle/>
          <a:p>
            <a:pPr algn="ctr"/>
            <a:r>
              <a:rPr lang="en-US" b="1" dirty="0">
                <a:solidFill>
                  <a:schemeClr val="bg1"/>
                </a:solidFill>
                <a:latin typeface="Roboto" panose="02000000000000000000" pitchFamily="2" charset="0"/>
                <a:ea typeface="Roboto" panose="02000000000000000000" pitchFamily="2" charset="0"/>
                <a:cs typeface="Roboto Condensed" charset="0"/>
              </a:rPr>
              <a:t>Years (actual number)</a:t>
            </a:r>
            <a:endParaRPr lang="en-US" sz="1200" b="1" dirty="0">
              <a:solidFill>
                <a:schemeClr val="bg1"/>
              </a:solidFill>
              <a:latin typeface="Roboto" panose="02000000000000000000" pitchFamily="2" charset="0"/>
              <a:ea typeface="Roboto" panose="02000000000000000000" pitchFamily="2" charset="0"/>
              <a:cs typeface="Roboto Condensed" charset="0"/>
            </a:endParaRPr>
          </a:p>
        </p:txBody>
      </p:sp>
      <p:sp>
        <p:nvSpPr>
          <p:cNvPr id="10" name="TextBox 9">
            <a:extLst>
              <a:ext uri="{FF2B5EF4-FFF2-40B4-BE49-F238E27FC236}">
                <a16:creationId xmlns:a16="http://schemas.microsoft.com/office/drawing/2014/main" id="{063F0905-A875-314D-86FF-7A01340F7FC7}"/>
              </a:ext>
            </a:extLst>
          </p:cNvPr>
          <p:cNvSpPr txBox="1"/>
          <p:nvPr/>
        </p:nvSpPr>
        <p:spPr>
          <a:xfrm>
            <a:off x="152396" y="5687199"/>
            <a:ext cx="2895599" cy="646331"/>
          </a:xfrm>
          <a:prstGeom prst="rect">
            <a:avLst/>
          </a:prstGeom>
          <a:solidFill>
            <a:schemeClr val="accent2"/>
          </a:solidFill>
        </p:spPr>
        <p:txBody>
          <a:bodyPr wrap="square" rtlCol="0">
            <a:spAutoFit/>
          </a:bodyPr>
          <a:lstStyle/>
          <a:p>
            <a:pPr algn="ctr"/>
            <a:r>
              <a:rPr lang="en-US" b="1" dirty="0">
                <a:solidFill>
                  <a:schemeClr val="bg1"/>
                </a:solidFill>
                <a:latin typeface="Roboto" panose="02000000000000000000" pitchFamily="2" charset="0"/>
                <a:ea typeface="Roboto" panose="02000000000000000000" pitchFamily="2" charset="0"/>
                <a:cs typeface="Roboto Condensed" charset="0"/>
              </a:rPr>
              <a:t>Teacher does not have MA vs. yes</a:t>
            </a:r>
            <a:endParaRPr lang="en-US" sz="1200" b="1" dirty="0">
              <a:solidFill>
                <a:schemeClr val="bg1"/>
              </a:solidFill>
              <a:latin typeface="Roboto" panose="02000000000000000000" pitchFamily="2" charset="0"/>
              <a:ea typeface="Roboto" panose="02000000000000000000" pitchFamily="2" charset="0"/>
              <a:cs typeface="Roboto Condensed" charset="0"/>
            </a:endParaRPr>
          </a:p>
        </p:txBody>
      </p:sp>
      <p:sp>
        <p:nvSpPr>
          <p:cNvPr id="11" name="TextBox 10">
            <a:extLst>
              <a:ext uri="{FF2B5EF4-FFF2-40B4-BE49-F238E27FC236}">
                <a16:creationId xmlns:a16="http://schemas.microsoft.com/office/drawing/2014/main" id="{AA14F85B-E44C-D549-8B6E-521FB0C54364}"/>
              </a:ext>
            </a:extLst>
          </p:cNvPr>
          <p:cNvSpPr txBox="1"/>
          <p:nvPr/>
        </p:nvSpPr>
        <p:spPr>
          <a:xfrm>
            <a:off x="152396" y="184666"/>
            <a:ext cx="2895598" cy="523220"/>
          </a:xfrm>
          <a:prstGeom prst="rect">
            <a:avLst/>
          </a:prstGeom>
          <a:solidFill>
            <a:schemeClr val="accent2"/>
          </a:solid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cs typeface="Roboto Condensed" charset="0"/>
              </a:rPr>
              <a:t>Y = test scores</a:t>
            </a:r>
            <a:endParaRPr lang="en-US" b="1" dirty="0">
              <a:solidFill>
                <a:schemeClr val="bg1"/>
              </a:solidFill>
              <a:latin typeface="Roboto" panose="02000000000000000000" pitchFamily="2" charset="0"/>
              <a:ea typeface="Roboto" panose="02000000000000000000" pitchFamily="2" charset="0"/>
              <a:cs typeface="Roboto Condensed" charset="0"/>
            </a:endParaRPr>
          </a:p>
        </p:txBody>
      </p:sp>
      <p:cxnSp>
        <p:nvCxnSpPr>
          <p:cNvPr id="12" name="Straight Arrow Connector 11">
            <a:extLst>
              <a:ext uri="{FF2B5EF4-FFF2-40B4-BE49-F238E27FC236}">
                <a16:creationId xmlns:a16="http://schemas.microsoft.com/office/drawing/2014/main" id="{8E77FEB7-BFD0-6A41-AFFA-0D364FC4D9D2}"/>
              </a:ext>
            </a:extLst>
          </p:cNvPr>
          <p:cNvCxnSpPr>
            <a:stCxn id="3" idx="3"/>
          </p:cNvCxnSpPr>
          <p:nvPr/>
        </p:nvCxnSpPr>
        <p:spPr>
          <a:xfrm>
            <a:off x="3047999" y="1280011"/>
            <a:ext cx="609601" cy="1538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CCC2CA-A0CF-A84B-A416-CE4D0F329BDF}"/>
              </a:ext>
            </a:extLst>
          </p:cNvPr>
          <p:cNvCxnSpPr>
            <a:stCxn id="4" idx="3"/>
          </p:cNvCxnSpPr>
          <p:nvPr/>
        </p:nvCxnSpPr>
        <p:spPr>
          <a:xfrm flipV="1">
            <a:off x="3047999" y="1916204"/>
            <a:ext cx="609601" cy="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17B39B-5512-B447-9FC8-DABA718A0FC2}"/>
              </a:ext>
            </a:extLst>
          </p:cNvPr>
          <p:cNvCxnSpPr>
            <a:stCxn id="5" idx="3"/>
          </p:cNvCxnSpPr>
          <p:nvPr/>
        </p:nvCxnSpPr>
        <p:spPr>
          <a:xfrm flipV="1">
            <a:off x="3047997" y="2467759"/>
            <a:ext cx="609603" cy="22313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3DBDC9-F968-B64C-971C-61327D6B5ED1}"/>
              </a:ext>
            </a:extLst>
          </p:cNvPr>
          <p:cNvCxnSpPr>
            <a:stCxn id="6" idx="3"/>
          </p:cNvCxnSpPr>
          <p:nvPr/>
        </p:nvCxnSpPr>
        <p:spPr>
          <a:xfrm flipV="1">
            <a:off x="3048000" y="3014063"/>
            <a:ext cx="609600" cy="31302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32AAF5E-7E3D-2946-B810-981EF95480D9}"/>
              </a:ext>
            </a:extLst>
          </p:cNvPr>
          <p:cNvCxnSpPr>
            <a:stCxn id="7" idx="3"/>
          </p:cNvCxnSpPr>
          <p:nvPr/>
        </p:nvCxnSpPr>
        <p:spPr>
          <a:xfrm flipV="1">
            <a:off x="3048000" y="3640119"/>
            <a:ext cx="609600" cy="32316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9F72B84-9D04-B145-98DF-C95851549A93}"/>
              </a:ext>
            </a:extLst>
          </p:cNvPr>
          <p:cNvCxnSpPr>
            <a:stCxn id="8" idx="3"/>
          </p:cNvCxnSpPr>
          <p:nvPr/>
        </p:nvCxnSpPr>
        <p:spPr>
          <a:xfrm flipV="1">
            <a:off x="3047996" y="4286450"/>
            <a:ext cx="609604" cy="45152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AED6D8-ACD7-7B4E-A75F-84FE093D81D0}"/>
              </a:ext>
            </a:extLst>
          </p:cNvPr>
          <p:cNvCxnSpPr/>
          <p:nvPr/>
        </p:nvCxnSpPr>
        <p:spPr>
          <a:xfrm flipV="1">
            <a:off x="3048000" y="4866340"/>
            <a:ext cx="609600" cy="51796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37D5CC-13B8-8446-970D-F034CFF004BC}"/>
              </a:ext>
            </a:extLst>
          </p:cNvPr>
          <p:cNvCxnSpPr>
            <a:stCxn id="10" idx="3"/>
          </p:cNvCxnSpPr>
          <p:nvPr/>
        </p:nvCxnSpPr>
        <p:spPr>
          <a:xfrm flipV="1">
            <a:off x="3047995" y="5462804"/>
            <a:ext cx="609605" cy="54756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8A9B87-EBFF-0E4C-ACD2-A8F70EE6215C}"/>
              </a:ext>
            </a:extLst>
          </p:cNvPr>
          <p:cNvSpPr txBox="1"/>
          <p:nvPr/>
        </p:nvSpPr>
        <p:spPr>
          <a:xfrm>
            <a:off x="5527960" y="6010364"/>
            <a:ext cx="6359240" cy="523220"/>
          </a:xfrm>
          <a:prstGeom prst="rect">
            <a:avLst/>
          </a:prstGeom>
          <a:solidFill>
            <a:schemeClr val="accent2"/>
          </a:solid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cs typeface="Roboto Condensed" charset="0"/>
              </a:rPr>
              <a:t>*** p  &lt; 0.001, ** p &lt; 0.01, * p &lt; 0.05</a:t>
            </a:r>
            <a:endParaRPr lang="en-US" b="1" dirty="0">
              <a:solidFill>
                <a:schemeClr val="bg1"/>
              </a:solidFill>
              <a:latin typeface="Roboto" panose="02000000000000000000" pitchFamily="2" charset="0"/>
              <a:ea typeface="Roboto" panose="02000000000000000000" pitchFamily="2" charset="0"/>
              <a:cs typeface="Roboto Condensed" charset="0"/>
            </a:endParaRPr>
          </a:p>
        </p:txBody>
      </p:sp>
    </p:spTree>
    <p:extLst>
      <p:ext uri="{BB962C8B-B14F-4D97-AF65-F5344CB8AC3E}">
        <p14:creationId xmlns:p14="http://schemas.microsoft.com/office/powerpoint/2010/main" val="1867033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49328-FA89-BC42-BCC9-43E01622DBE7}"/>
              </a:ext>
            </a:extLst>
          </p:cNvPr>
          <p:cNvSpPr>
            <a:spLocks noGrp="1"/>
          </p:cNvSpPr>
          <p:nvPr>
            <p:ph type="title"/>
          </p:nvPr>
        </p:nvSpPr>
        <p:spPr>
          <a:xfrm>
            <a:off x="0" y="1842658"/>
            <a:ext cx="12192000" cy="2730890"/>
          </a:xfrm>
        </p:spPr>
        <p:txBody>
          <a:bodyPr>
            <a:normAutofit/>
          </a:bodyPr>
          <a:lstStyle/>
          <a:p>
            <a:r>
              <a:rPr lang="en-US" dirty="0"/>
              <a:t>TELLING STORIES </a:t>
            </a:r>
            <a:br>
              <a:rPr lang="en-US" dirty="0"/>
            </a:br>
            <a:r>
              <a:rPr lang="en-US" dirty="0"/>
              <a:t>WITH DATA</a:t>
            </a:r>
            <a:endParaRPr lang="en-US" spc="1000" dirty="0"/>
          </a:p>
        </p:txBody>
      </p:sp>
      <p:sp>
        <p:nvSpPr>
          <p:cNvPr id="6" name="Rectangle 5">
            <a:extLst>
              <a:ext uri="{FF2B5EF4-FFF2-40B4-BE49-F238E27FC236}">
                <a16:creationId xmlns:a16="http://schemas.microsoft.com/office/drawing/2014/main" id="{101D5134-5849-D94B-AC4A-6D6E91A6E89E}"/>
              </a:ext>
            </a:extLst>
          </p:cNvPr>
          <p:cNvSpPr/>
          <p:nvPr/>
        </p:nvSpPr>
        <p:spPr>
          <a:xfrm>
            <a:off x="0" y="0"/>
            <a:ext cx="12192000" cy="7290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3F64D5-FB37-C54C-B206-79119037F4FA}"/>
              </a:ext>
            </a:extLst>
          </p:cNvPr>
          <p:cNvSpPr/>
          <p:nvPr/>
        </p:nvSpPr>
        <p:spPr>
          <a:xfrm>
            <a:off x="0" y="6128951"/>
            <a:ext cx="12192000" cy="7290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B214841-D5DB-874A-BAF2-124C80FC940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0363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B7DC38-9E00-6049-80D3-E95435039F52}"/>
              </a:ext>
            </a:extLst>
          </p:cNvPr>
          <p:cNvPicPr>
            <a:picLocks noChangeAspect="1"/>
          </p:cNvPicPr>
          <p:nvPr/>
        </p:nvPicPr>
        <p:blipFill>
          <a:blip r:embed="rId3"/>
          <a:stretch>
            <a:fillRect/>
          </a:stretch>
        </p:blipFill>
        <p:spPr>
          <a:xfrm>
            <a:off x="1771650" y="939800"/>
            <a:ext cx="8648700" cy="4978400"/>
          </a:xfrm>
          <a:prstGeom prst="rect">
            <a:avLst/>
          </a:prstGeom>
        </p:spPr>
      </p:pic>
    </p:spTree>
    <p:extLst>
      <p:ext uri="{BB962C8B-B14F-4D97-AF65-F5344CB8AC3E}">
        <p14:creationId xmlns:p14="http://schemas.microsoft.com/office/powerpoint/2010/main" val="1534239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071BDA-1A23-044F-8776-6A4D87FF1FF2}"/>
              </a:ext>
            </a:extLst>
          </p:cNvPr>
          <p:cNvSpPr txBox="1"/>
          <p:nvPr/>
        </p:nvSpPr>
        <p:spPr>
          <a:xfrm>
            <a:off x="1656412" y="1485900"/>
            <a:ext cx="8879176" cy="3416320"/>
          </a:xfrm>
          <a:prstGeom prst="rect">
            <a:avLst/>
          </a:prstGeom>
          <a:solidFill>
            <a:schemeClr val="accent5"/>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Stories are how we translate core, essential content to different forms for specific audiences</a:t>
            </a:r>
          </a:p>
        </p:txBody>
      </p:sp>
    </p:spTree>
    <p:extLst>
      <p:ext uri="{BB962C8B-B14F-4D97-AF65-F5344CB8AC3E}">
        <p14:creationId xmlns:p14="http://schemas.microsoft.com/office/powerpoint/2010/main" val="4102440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90BA-EEBE-0B40-8027-91E138F33827}"/>
              </a:ext>
            </a:extLst>
          </p:cNvPr>
          <p:cNvSpPr>
            <a:spLocks noGrp="1"/>
          </p:cNvSpPr>
          <p:nvPr>
            <p:ph type="title"/>
          </p:nvPr>
        </p:nvSpPr>
        <p:spPr/>
        <p:txBody>
          <a:bodyPr/>
          <a:lstStyle/>
          <a:p>
            <a:r>
              <a:rPr lang="en-US" dirty="0"/>
              <a:t>EVERY STORY IS THE SAME</a:t>
            </a:r>
          </a:p>
        </p:txBody>
      </p:sp>
      <p:cxnSp>
        <p:nvCxnSpPr>
          <p:cNvPr id="3" name="Straight Connector 2">
            <a:extLst>
              <a:ext uri="{FF2B5EF4-FFF2-40B4-BE49-F238E27FC236}">
                <a16:creationId xmlns:a16="http://schemas.microsoft.com/office/drawing/2014/main" id="{21E032F5-51F7-1648-AA4D-2DCB1BDE4156}"/>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hlinkClick r:id="rId2"/>
            <a:extLst>
              <a:ext uri="{FF2B5EF4-FFF2-40B4-BE49-F238E27FC236}">
                <a16:creationId xmlns:a16="http://schemas.microsoft.com/office/drawing/2014/main" id="{EC91408B-2407-C944-8F24-8D10FAE874FA}"/>
              </a:ext>
            </a:extLst>
          </p:cNvPr>
          <p:cNvPicPr>
            <a:picLocks noChangeAspect="1"/>
          </p:cNvPicPr>
          <p:nvPr/>
        </p:nvPicPr>
        <p:blipFill>
          <a:blip r:embed="rId3"/>
          <a:stretch>
            <a:fillRect/>
          </a:stretch>
        </p:blipFill>
        <p:spPr>
          <a:xfrm>
            <a:off x="2636929" y="2783175"/>
            <a:ext cx="6918142" cy="3508486"/>
          </a:xfrm>
          <a:prstGeom prst="rect">
            <a:avLst/>
          </a:prstGeom>
        </p:spPr>
      </p:pic>
      <p:sp>
        <p:nvSpPr>
          <p:cNvPr id="5" name="TextBox 4">
            <a:extLst>
              <a:ext uri="{FF2B5EF4-FFF2-40B4-BE49-F238E27FC236}">
                <a16:creationId xmlns:a16="http://schemas.microsoft.com/office/drawing/2014/main" id="{3EC1F782-18BA-9942-AC73-B5D66B31C5BB}"/>
              </a:ext>
            </a:extLst>
          </p:cNvPr>
          <p:cNvSpPr txBox="1"/>
          <p:nvPr/>
        </p:nvSpPr>
        <p:spPr>
          <a:xfrm>
            <a:off x="1747371" y="1932268"/>
            <a:ext cx="8697258" cy="523220"/>
          </a:xfrm>
          <a:prstGeom prst="rect">
            <a:avLst/>
          </a:prstGeom>
          <a:solidFill>
            <a:schemeClr val="accent5"/>
          </a:solidFill>
        </p:spPr>
        <p:txBody>
          <a:bodyPr wrap="square" rtlCol="0">
            <a:spAutoFit/>
          </a:bodyPr>
          <a:lstStyle/>
          <a:p>
            <a:pPr algn="ctr"/>
            <a:r>
              <a:rPr lang="en-US" sz="2800" b="1" dirty="0">
                <a:solidFill>
                  <a:schemeClr val="bg1"/>
                </a:solidFill>
                <a:latin typeface="Roboto" panose="02000000000000000000" pitchFamily="2" charset="0"/>
                <a:ea typeface="Roboto" panose="02000000000000000000" pitchFamily="2" charset="0"/>
                <a:cs typeface="Roboto Condensed" charset="0"/>
              </a:rPr>
              <a:t>https://</a:t>
            </a:r>
            <a:r>
              <a:rPr lang="en-US" sz="2800" b="1" dirty="0" err="1">
                <a:solidFill>
                  <a:schemeClr val="bg1"/>
                </a:solidFill>
                <a:latin typeface="Roboto" panose="02000000000000000000" pitchFamily="2" charset="0"/>
                <a:ea typeface="Roboto" panose="02000000000000000000" pitchFamily="2" charset="0"/>
                <a:cs typeface="Roboto Condensed" charset="0"/>
              </a:rPr>
              <a:t>www.youtube.com</a:t>
            </a:r>
            <a:r>
              <a:rPr lang="en-US" sz="2800" b="1" dirty="0">
                <a:solidFill>
                  <a:schemeClr val="bg1"/>
                </a:solidFill>
                <a:latin typeface="Roboto" panose="02000000000000000000" pitchFamily="2" charset="0"/>
                <a:ea typeface="Roboto" panose="02000000000000000000" pitchFamily="2" charset="0"/>
                <a:cs typeface="Roboto Condensed" charset="0"/>
              </a:rPr>
              <a:t>/</a:t>
            </a:r>
            <a:r>
              <a:rPr lang="en-US" sz="2800" b="1" dirty="0" err="1">
                <a:solidFill>
                  <a:schemeClr val="bg1"/>
                </a:solidFill>
                <a:latin typeface="Roboto" panose="02000000000000000000" pitchFamily="2" charset="0"/>
                <a:ea typeface="Roboto" panose="02000000000000000000" pitchFamily="2" charset="0"/>
                <a:cs typeface="Roboto Condensed" charset="0"/>
              </a:rPr>
              <a:t>watch?v</a:t>
            </a:r>
            <a:r>
              <a:rPr lang="en-US" sz="2800" b="1" dirty="0">
                <a:solidFill>
                  <a:schemeClr val="bg1"/>
                </a:solidFill>
                <a:latin typeface="Roboto" panose="02000000000000000000" pitchFamily="2" charset="0"/>
                <a:ea typeface="Roboto" panose="02000000000000000000" pitchFamily="2" charset="0"/>
                <a:cs typeface="Roboto Condensed" charset="0"/>
              </a:rPr>
              <a:t>=LuD2Aa0zFiA</a:t>
            </a:r>
          </a:p>
        </p:txBody>
      </p:sp>
    </p:spTree>
    <p:extLst>
      <p:ext uri="{BB962C8B-B14F-4D97-AF65-F5344CB8AC3E}">
        <p14:creationId xmlns:p14="http://schemas.microsoft.com/office/powerpoint/2010/main" val="1511627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2A97BA60-E141-894B-B640-9312EDE69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343154"/>
            <a:ext cx="4495800" cy="2843497"/>
          </a:xfrm>
          <a:prstGeom prst="rect">
            <a:avLst/>
          </a:prstGeom>
        </p:spPr>
      </p:pic>
      <p:pic>
        <p:nvPicPr>
          <p:cNvPr id="4" name="Picture 3">
            <a:extLst>
              <a:ext uri="{FF2B5EF4-FFF2-40B4-BE49-F238E27FC236}">
                <a16:creationId xmlns:a16="http://schemas.microsoft.com/office/drawing/2014/main" id="{B6902CEC-E3E7-854C-BEBF-12726ABC3752}"/>
              </a:ext>
            </a:extLst>
          </p:cNvPr>
          <p:cNvPicPr>
            <a:picLocks noChangeAspect="1"/>
          </p:cNvPicPr>
          <p:nvPr/>
        </p:nvPicPr>
        <p:blipFill rotWithShape="1">
          <a:blip r:embed="rId3">
            <a:extLst>
              <a:ext uri="{28A0092B-C50C-407E-A947-70E740481C1C}">
                <a14:useLocalDpi xmlns:a14="http://schemas.microsoft.com/office/drawing/2010/main" val="0"/>
              </a:ext>
            </a:extLst>
          </a:blip>
          <a:srcRect l="29735" t="8542" r="26603" b="8333"/>
          <a:stretch/>
        </p:blipFill>
        <p:spPr>
          <a:xfrm>
            <a:off x="4636953" y="1672304"/>
            <a:ext cx="2918094" cy="3763963"/>
          </a:xfrm>
          <a:prstGeom prst="rect">
            <a:avLst/>
          </a:prstGeom>
        </p:spPr>
      </p:pic>
      <p:pic>
        <p:nvPicPr>
          <p:cNvPr id="5" name="Picture 4">
            <a:extLst>
              <a:ext uri="{FF2B5EF4-FFF2-40B4-BE49-F238E27FC236}">
                <a16:creationId xmlns:a16="http://schemas.microsoft.com/office/drawing/2014/main" id="{721C2931-EC61-E643-8E4C-28EC2D429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3950494"/>
            <a:ext cx="4495800" cy="2528888"/>
          </a:xfrm>
          <a:prstGeom prst="rect">
            <a:avLst/>
          </a:prstGeom>
        </p:spPr>
      </p:pic>
      <p:pic>
        <p:nvPicPr>
          <p:cNvPr id="6" name="Picture 5">
            <a:extLst>
              <a:ext uri="{FF2B5EF4-FFF2-40B4-BE49-F238E27FC236}">
                <a16:creationId xmlns:a16="http://schemas.microsoft.com/office/drawing/2014/main" id="{A8534806-0F45-E64C-BC41-7F42B187EA38}"/>
              </a:ext>
            </a:extLst>
          </p:cNvPr>
          <p:cNvPicPr>
            <a:picLocks noChangeAspect="1"/>
          </p:cNvPicPr>
          <p:nvPr/>
        </p:nvPicPr>
        <p:blipFill>
          <a:blip r:embed="rId5"/>
          <a:stretch>
            <a:fillRect/>
          </a:stretch>
        </p:blipFill>
        <p:spPr>
          <a:xfrm>
            <a:off x="229353" y="4070409"/>
            <a:ext cx="3728284" cy="2643187"/>
          </a:xfrm>
          <a:prstGeom prst="rect">
            <a:avLst/>
          </a:prstGeom>
        </p:spPr>
      </p:pic>
      <p:pic>
        <p:nvPicPr>
          <p:cNvPr id="7" name="Picture 6">
            <a:extLst>
              <a:ext uri="{FF2B5EF4-FFF2-40B4-BE49-F238E27FC236}">
                <a16:creationId xmlns:a16="http://schemas.microsoft.com/office/drawing/2014/main" id="{CDE73502-C1CE-D844-AECE-8B4A91DAA0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08" y="-28576"/>
            <a:ext cx="4078592" cy="4098985"/>
          </a:xfrm>
          <a:prstGeom prst="rect">
            <a:avLst/>
          </a:prstGeom>
        </p:spPr>
      </p:pic>
    </p:spTree>
    <p:extLst>
      <p:ext uri="{BB962C8B-B14F-4D97-AF65-F5344CB8AC3E}">
        <p14:creationId xmlns:p14="http://schemas.microsoft.com/office/powerpoint/2010/main" val="14064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134350-C97E-FF46-BA3B-91E5649CC870}"/>
              </a:ext>
            </a:extLst>
          </p:cNvPr>
          <p:cNvSpPr txBox="1"/>
          <p:nvPr/>
        </p:nvSpPr>
        <p:spPr>
          <a:xfrm>
            <a:off x="1681438" y="156627"/>
            <a:ext cx="8829124" cy="1138773"/>
          </a:xfrm>
          <a:prstGeom prst="rect">
            <a:avLst/>
          </a:prstGeom>
          <a:solidFill>
            <a:schemeClr val="accent3"/>
          </a:solid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cs typeface="Roboto Condensed" charset="0"/>
              </a:rPr>
              <a:t>Find </a:t>
            </a:r>
            <a:r>
              <a:rPr lang="el-GR" sz="4400" b="1" dirty="0">
                <a:solidFill>
                  <a:schemeClr val="bg1"/>
                </a:solidFill>
                <a:latin typeface="Roboto" panose="02000000000000000000" pitchFamily="2" charset="0"/>
                <a:ea typeface="Roboto" panose="02000000000000000000" pitchFamily="2" charset="0"/>
                <a:cs typeface="Roboto Condensed" charset="0"/>
              </a:rPr>
              <a:t>δ</a:t>
            </a:r>
            <a:r>
              <a:rPr lang="en-US" sz="3600" b="1" dirty="0">
                <a:solidFill>
                  <a:schemeClr val="bg1"/>
                </a:solidFill>
                <a:latin typeface="Roboto" panose="02000000000000000000" pitchFamily="2" charset="0"/>
                <a:ea typeface="Roboto" panose="02000000000000000000" pitchFamily="2" charset="0"/>
                <a:cs typeface="Roboto Condensed" charset="0"/>
              </a:rPr>
              <a:t> </a:t>
            </a:r>
            <a:br>
              <a:rPr lang="en-US" sz="3600" b="1" dirty="0">
                <a:solidFill>
                  <a:schemeClr val="bg1"/>
                </a:solidFill>
                <a:latin typeface="Roboto" panose="02000000000000000000" pitchFamily="2" charset="0"/>
                <a:ea typeface="Roboto" panose="02000000000000000000" pitchFamily="2" charset="0"/>
                <a:cs typeface="Roboto Condensed" charset="0"/>
              </a:rPr>
            </a:br>
            <a:r>
              <a:rPr lang="en-US" sz="2400" b="1" dirty="0">
                <a:solidFill>
                  <a:schemeClr val="bg1"/>
                </a:solidFill>
                <a:latin typeface="Roboto" panose="02000000000000000000" pitchFamily="2" charset="0"/>
                <a:ea typeface="Roboto" panose="02000000000000000000" pitchFamily="2" charset="0"/>
                <a:cs typeface="Roboto Condensed" charset="0"/>
              </a:rPr>
              <a:t>The sample statistic: diff in means, mean, diff in props, etc.</a:t>
            </a:r>
            <a:endParaRPr lang="en-US" sz="24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6" name="TextBox 5">
            <a:extLst>
              <a:ext uri="{FF2B5EF4-FFF2-40B4-BE49-F238E27FC236}">
                <a16:creationId xmlns:a16="http://schemas.microsoft.com/office/drawing/2014/main" id="{170F8772-2DBB-0442-9F45-67AAF64007D7}"/>
              </a:ext>
            </a:extLst>
          </p:cNvPr>
          <p:cNvSpPr txBox="1"/>
          <p:nvPr/>
        </p:nvSpPr>
        <p:spPr>
          <a:xfrm>
            <a:off x="1681438" y="1432233"/>
            <a:ext cx="8829124" cy="1138773"/>
          </a:xfrm>
          <a:prstGeom prst="rect">
            <a:avLst/>
          </a:prstGeom>
          <a:solidFill>
            <a:schemeClr val="accent3"/>
          </a:solid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cs typeface="Roboto Condensed" charset="0"/>
              </a:rPr>
              <a:t>Invent world where </a:t>
            </a:r>
            <a:r>
              <a:rPr lang="el-GR" sz="4400" b="1" dirty="0">
                <a:solidFill>
                  <a:schemeClr val="bg1"/>
                </a:solidFill>
                <a:latin typeface="Roboto" panose="02000000000000000000" pitchFamily="2" charset="0"/>
                <a:ea typeface="Roboto" panose="02000000000000000000" pitchFamily="2" charset="0"/>
                <a:cs typeface="Roboto Condensed" charset="0"/>
              </a:rPr>
              <a:t>δ</a:t>
            </a:r>
            <a:r>
              <a:rPr lang="en-US" sz="4400" b="1" dirty="0">
                <a:solidFill>
                  <a:schemeClr val="bg1"/>
                </a:solidFill>
                <a:latin typeface="Roboto" panose="02000000000000000000" pitchFamily="2" charset="0"/>
                <a:ea typeface="Roboto" panose="02000000000000000000" pitchFamily="2" charset="0"/>
                <a:cs typeface="Roboto Condensed" charset="0"/>
              </a:rPr>
              <a:t> is null</a:t>
            </a:r>
            <a:r>
              <a:rPr lang="en-US" sz="3600" b="1" dirty="0">
                <a:solidFill>
                  <a:schemeClr val="bg1"/>
                </a:solidFill>
                <a:latin typeface="Roboto" panose="02000000000000000000" pitchFamily="2" charset="0"/>
                <a:ea typeface="Roboto" panose="02000000000000000000" pitchFamily="2" charset="0"/>
                <a:cs typeface="Roboto Condensed" charset="0"/>
              </a:rPr>
              <a:t> </a:t>
            </a:r>
            <a:br>
              <a:rPr lang="en-US" sz="3600" b="1" dirty="0">
                <a:solidFill>
                  <a:schemeClr val="bg1"/>
                </a:solidFill>
                <a:latin typeface="Roboto" panose="02000000000000000000" pitchFamily="2" charset="0"/>
                <a:ea typeface="Roboto" panose="02000000000000000000" pitchFamily="2" charset="0"/>
                <a:cs typeface="Roboto Condensed" charset="0"/>
              </a:rPr>
            </a:br>
            <a:r>
              <a:rPr lang="en-US" sz="2400" b="1" dirty="0">
                <a:solidFill>
                  <a:schemeClr val="bg1"/>
                </a:solidFill>
                <a:latin typeface="Roboto" panose="02000000000000000000" pitchFamily="2" charset="0"/>
                <a:ea typeface="Roboto" panose="02000000000000000000" pitchFamily="2" charset="0"/>
                <a:cs typeface="Roboto Condensed" charset="0"/>
              </a:rPr>
              <a:t>Simulate what the world would look like if there was no effect.</a:t>
            </a:r>
            <a:endParaRPr lang="en-US" sz="24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7" name="TextBox 6">
            <a:extLst>
              <a:ext uri="{FF2B5EF4-FFF2-40B4-BE49-F238E27FC236}">
                <a16:creationId xmlns:a16="http://schemas.microsoft.com/office/drawing/2014/main" id="{FBEAA98A-AFB2-FF4B-ACBA-2C3572A54FA9}"/>
              </a:ext>
            </a:extLst>
          </p:cNvPr>
          <p:cNvSpPr txBox="1"/>
          <p:nvPr/>
        </p:nvSpPr>
        <p:spPr>
          <a:xfrm>
            <a:off x="1681438" y="2707839"/>
            <a:ext cx="8829124" cy="1138773"/>
          </a:xfrm>
          <a:prstGeom prst="rect">
            <a:avLst/>
          </a:prstGeom>
          <a:solidFill>
            <a:schemeClr val="accent3"/>
          </a:solid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cs typeface="Roboto Condensed" charset="0"/>
              </a:rPr>
              <a:t>Look at </a:t>
            </a:r>
            <a:r>
              <a:rPr lang="el-GR" sz="4400" b="1" dirty="0">
                <a:solidFill>
                  <a:schemeClr val="bg1"/>
                </a:solidFill>
                <a:latin typeface="Roboto" panose="02000000000000000000" pitchFamily="2" charset="0"/>
                <a:ea typeface="Roboto" panose="02000000000000000000" pitchFamily="2" charset="0"/>
                <a:cs typeface="Roboto Condensed" charset="0"/>
              </a:rPr>
              <a:t>δ</a:t>
            </a:r>
            <a:r>
              <a:rPr lang="en-US" sz="4400" b="1" dirty="0">
                <a:solidFill>
                  <a:schemeClr val="bg1"/>
                </a:solidFill>
                <a:latin typeface="Roboto" panose="02000000000000000000" pitchFamily="2" charset="0"/>
                <a:ea typeface="Roboto" panose="02000000000000000000" pitchFamily="2" charset="0"/>
                <a:cs typeface="Roboto Condensed" charset="0"/>
              </a:rPr>
              <a:t> in the null world</a:t>
            </a:r>
            <a:br>
              <a:rPr lang="en-US" sz="3600" b="1" dirty="0">
                <a:solidFill>
                  <a:schemeClr val="bg1"/>
                </a:solidFill>
                <a:latin typeface="Roboto" panose="02000000000000000000" pitchFamily="2" charset="0"/>
                <a:ea typeface="Roboto" panose="02000000000000000000" pitchFamily="2" charset="0"/>
                <a:cs typeface="Roboto Condensed" charset="0"/>
              </a:rPr>
            </a:br>
            <a:r>
              <a:rPr lang="en-US" sz="2400" b="1" dirty="0">
                <a:solidFill>
                  <a:schemeClr val="bg1"/>
                </a:solidFill>
                <a:latin typeface="Roboto" panose="02000000000000000000" pitchFamily="2" charset="0"/>
                <a:ea typeface="Roboto" panose="02000000000000000000" pitchFamily="2" charset="0"/>
                <a:cs typeface="Roboto Condensed" charset="0"/>
              </a:rPr>
              <a:t>Is it big and extraordinary, or is it a normal thing?</a:t>
            </a:r>
            <a:endParaRPr lang="en-US" sz="24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8" name="TextBox 7">
            <a:extLst>
              <a:ext uri="{FF2B5EF4-FFF2-40B4-BE49-F238E27FC236}">
                <a16:creationId xmlns:a16="http://schemas.microsoft.com/office/drawing/2014/main" id="{72A94633-7626-BD4E-B1BA-053F4A1D4F8C}"/>
              </a:ext>
            </a:extLst>
          </p:cNvPr>
          <p:cNvSpPr txBox="1"/>
          <p:nvPr/>
        </p:nvSpPr>
        <p:spPr>
          <a:xfrm>
            <a:off x="1681438" y="3983445"/>
            <a:ext cx="8829124" cy="1815882"/>
          </a:xfrm>
          <a:prstGeom prst="rect">
            <a:avLst/>
          </a:prstGeom>
          <a:solidFill>
            <a:schemeClr val="accent3"/>
          </a:solid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cs typeface="Roboto Condensed" charset="0"/>
              </a:rPr>
              <a:t>Calculate probability that </a:t>
            </a:r>
            <a:r>
              <a:rPr lang="el-GR" sz="4400" b="1" dirty="0">
                <a:solidFill>
                  <a:schemeClr val="bg1"/>
                </a:solidFill>
                <a:latin typeface="Roboto" panose="02000000000000000000" pitchFamily="2" charset="0"/>
                <a:ea typeface="Roboto" panose="02000000000000000000" pitchFamily="2" charset="0"/>
                <a:cs typeface="Roboto Condensed" charset="0"/>
              </a:rPr>
              <a:t>δ</a:t>
            </a:r>
            <a:r>
              <a:rPr lang="en-US" sz="4400" b="1" dirty="0">
                <a:solidFill>
                  <a:schemeClr val="bg1"/>
                </a:solidFill>
                <a:latin typeface="Roboto" panose="02000000000000000000" pitchFamily="2" charset="0"/>
                <a:ea typeface="Roboto" panose="02000000000000000000" pitchFamily="2" charset="0"/>
                <a:cs typeface="Roboto Condensed" charset="0"/>
              </a:rPr>
              <a:t> could exist in the null world</a:t>
            </a:r>
            <a:br>
              <a:rPr lang="en-US" sz="3600" b="1" dirty="0">
                <a:solidFill>
                  <a:schemeClr val="bg1"/>
                </a:solidFill>
                <a:latin typeface="Roboto" panose="02000000000000000000" pitchFamily="2" charset="0"/>
                <a:ea typeface="Roboto" panose="02000000000000000000" pitchFamily="2" charset="0"/>
                <a:cs typeface="Roboto Condensed" charset="0"/>
              </a:rPr>
            </a:br>
            <a:r>
              <a:rPr lang="en-US" sz="2400" b="1" dirty="0">
                <a:solidFill>
                  <a:schemeClr val="bg1"/>
                </a:solidFill>
                <a:latin typeface="Roboto" panose="02000000000000000000" pitchFamily="2" charset="0"/>
                <a:ea typeface="Roboto" panose="02000000000000000000" pitchFamily="2" charset="0"/>
                <a:cs typeface="Roboto Condensed" charset="0"/>
              </a:rPr>
              <a:t>This is your p-value!</a:t>
            </a:r>
            <a:endParaRPr lang="en-US" sz="24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12" name="TextBox 11">
            <a:extLst>
              <a:ext uri="{FF2B5EF4-FFF2-40B4-BE49-F238E27FC236}">
                <a16:creationId xmlns:a16="http://schemas.microsoft.com/office/drawing/2014/main" id="{CED71558-8303-2C49-A68A-1B22EB6897F5}"/>
              </a:ext>
            </a:extLst>
          </p:cNvPr>
          <p:cNvSpPr txBox="1"/>
          <p:nvPr/>
        </p:nvSpPr>
        <p:spPr>
          <a:xfrm>
            <a:off x="1681438" y="5936159"/>
            <a:ext cx="8829124" cy="769441"/>
          </a:xfrm>
          <a:prstGeom prst="rect">
            <a:avLst/>
          </a:prstGeom>
          <a:solidFill>
            <a:schemeClr val="accent3"/>
          </a:solid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cs typeface="Roboto Condensed" charset="0"/>
              </a:rPr>
              <a:t>Decide!</a:t>
            </a:r>
            <a:endParaRPr lang="en-US" sz="24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368993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54505F-3083-D04D-9905-853A42D23F7D}"/>
              </a:ext>
            </a:extLst>
          </p:cNvPr>
          <p:cNvSpPr txBox="1"/>
          <p:nvPr/>
        </p:nvSpPr>
        <p:spPr>
          <a:xfrm>
            <a:off x="799815" y="1485900"/>
            <a:ext cx="10592377" cy="1754326"/>
          </a:xfrm>
          <a:prstGeom prst="rect">
            <a:avLst/>
          </a:prstGeom>
          <a:solidFill>
            <a:schemeClr val="accent5"/>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What does this all have to do with statistics and data analysis?</a:t>
            </a:r>
          </a:p>
        </p:txBody>
      </p:sp>
      <p:sp>
        <p:nvSpPr>
          <p:cNvPr id="3" name="TextBox 2">
            <a:extLst>
              <a:ext uri="{FF2B5EF4-FFF2-40B4-BE49-F238E27FC236}">
                <a16:creationId xmlns:a16="http://schemas.microsoft.com/office/drawing/2014/main" id="{D4505246-9AE9-1544-96C8-19FDBE837F74}"/>
              </a:ext>
            </a:extLst>
          </p:cNvPr>
          <p:cNvSpPr txBox="1"/>
          <p:nvPr/>
        </p:nvSpPr>
        <p:spPr>
          <a:xfrm>
            <a:off x="3378217" y="3617775"/>
            <a:ext cx="5435565" cy="923330"/>
          </a:xfrm>
          <a:prstGeom prst="rect">
            <a:avLst/>
          </a:prstGeom>
          <a:solidFill>
            <a:schemeClr val="accent5"/>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Who is the hero?</a:t>
            </a:r>
          </a:p>
        </p:txBody>
      </p:sp>
    </p:spTree>
    <p:extLst>
      <p:ext uri="{BB962C8B-B14F-4D97-AF65-F5344CB8AC3E}">
        <p14:creationId xmlns:p14="http://schemas.microsoft.com/office/powerpoint/2010/main" val="8858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E07CC1-1541-4541-A3B4-EB3B4659C600}"/>
              </a:ext>
            </a:extLst>
          </p:cNvPr>
          <p:cNvPicPr>
            <a:picLocks noChangeAspect="1"/>
          </p:cNvPicPr>
          <p:nvPr/>
        </p:nvPicPr>
        <p:blipFill>
          <a:blip r:embed="rId2"/>
          <a:stretch>
            <a:fillRect/>
          </a:stretch>
        </p:blipFill>
        <p:spPr>
          <a:xfrm>
            <a:off x="0" y="2596181"/>
            <a:ext cx="12192000" cy="3051101"/>
          </a:xfrm>
          <a:prstGeom prst="rect">
            <a:avLst/>
          </a:prstGeom>
        </p:spPr>
      </p:pic>
      <p:sp>
        <p:nvSpPr>
          <p:cNvPr id="3" name="TextBox 2">
            <a:extLst>
              <a:ext uri="{FF2B5EF4-FFF2-40B4-BE49-F238E27FC236}">
                <a16:creationId xmlns:a16="http://schemas.microsoft.com/office/drawing/2014/main" id="{94218C2E-1B21-5840-8DF3-61B335C07E88}"/>
              </a:ext>
            </a:extLst>
          </p:cNvPr>
          <p:cNvSpPr txBox="1"/>
          <p:nvPr/>
        </p:nvSpPr>
        <p:spPr>
          <a:xfrm>
            <a:off x="2645072" y="1255302"/>
            <a:ext cx="6901855" cy="923330"/>
          </a:xfrm>
          <a:prstGeom prst="rect">
            <a:avLst/>
          </a:prstGeom>
          <a:solidFill>
            <a:schemeClr val="accent5"/>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You are not the hero.</a:t>
            </a:r>
          </a:p>
        </p:txBody>
      </p:sp>
    </p:spTree>
    <p:extLst>
      <p:ext uri="{BB962C8B-B14F-4D97-AF65-F5344CB8AC3E}">
        <p14:creationId xmlns:p14="http://schemas.microsoft.com/office/powerpoint/2010/main" val="290145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85296F-9669-054D-9BAB-04E9FD058FDA}"/>
              </a:ext>
            </a:extLst>
          </p:cNvPr>
          <p:cNvPicPr>
            <a:picLocks noChangeAspect="1"/>
          </p:cNvPicPr>
          <p:nvPr/>
        </p:nvPicPr>
        <p:blipFill>
          <a:blip r:embed="rId2"/>
          <a:stretch>
            <a:fillRect/>
          </a:stretch>
        </p:blipFill>
        <p:spPr>
          <a:xfrm>
            <a:off x="2573392" y="0"/>
            <a:ext cx="7045216" cy="6858000"/>
          </a:xfrm>
          <a:prstGeom prst="rect">
            <a:avLst/>
          </a:prstGeom>
        </p:spPr>
      </p:pic>
    </p:spTree>
    <p:extLst>
      <p:ext uri="{BB962C8B-B14F-4D97-AF65-F5344CB8AC3E}">
        <p14:creationId xmlns:p14="http://schemas.microsoft.com/office/powerpoint/2010/main" val="1198679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E518AD-4421-1943-A945-2D3FFFB0896F}"/>
              </a:ext>
            </a:extLst>
          </p:cNvPr>
          <p:cNvPicPr>
            <a:picLocks noChangeAspect="1"/>
          </p:cNvPicPr>
          <p:nvPr/>
        </p:nvPicPr>
        <p:blipFill>
          <a:blip r:embed="rId2"/>
          <a:stretch>
            <a:fillRect/>
          </a:stretch>
        </p:blipFill>
        <p:spPr>
          <a:xfrm>
            <a:off x="304800" y="1260475"/>
            <a:ext cx="5374171" cy="4337050"/>
          </a:xfrm>
          <a:prstGeom prst="rect">
            <a:avLst/>
          </a:prstGeom>
        </p:spPr>
      </p:pic>
      <p:pic>
        <p:nvPicPr>
          <p:cNvPr id="3" name="Picture 2">
            <a:extLst>
              <a:ext uri="{FF2B5EF4-FFF2-40B4-BE49-F238E27FC236}">
                <a16:creationId xmlns:a16="http://schemas.microsoft.com/office/drawing/2014/main" id="{D1A879F3-3407-A745-A85C-04FAE140C64E}"/>
              </a:ext>
            </a:extLst>
          </p:cNvPr>
          <p:cNvPicPr>
            <a:picLocks noChangeAspect="1"/>
          </p:cNvPicPr>
          <p:nvPr/>
        </p:nvPicPr>
        <p:blipFill>
          <a:blip r:embed="rId3"/>
          <a:stretch>
            <a:fillRect/>
          </a:stretch>
        </p:blipFill>
        <p:spPr>
          <a:xfrm>
            <a:off x="6509258" y="1260475"/>
            <a:ext cx="5377942" cy="4337050"/>
          </a:xfrm>
          <a:prstGeom prst="rect">
            <a:avLst/>
          </a:prstGeom>
        </p:spPr>
      </p:pic>
    </p:spTree>
    <p:extLst>
      <p:ext uri="{BB962C8B-B14F-4D97-AF65-F5344CB8AC3E}">
        <p14:creationId xmlns:p14="http://schemas.microsoft.com/office/powerpoint/2010/main" val="2970082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A30D33-4D55-4F4B-BCD2-E3FAF1DDEE10}"/>
              </a:ext>
            </a:extLst>
          </p:cNvPr>
          <p:cNvPicPr>
            <a:picLocks noChangeAspect="1"/>
          </p:cNvPicPr>
          <p:nvPr/>
        </p:nvPicPr>
        <p:blipFill>
          <a:blip r:embed="rId2"/>
          <a:stretch>
            <a:fillRect/>
          </a:stretch>
        </p:blipFill>
        <p:spPr>
          <a:xfrm>
            <a:off x="1006713" y="0"/>
            <a:ext cx="10178573" cy="6684022"/>
          </a:xfrm>
          <a:prstGeom prst="rect">
            <a:avLst/>
          </a:prstGeom>
        </p:spPr>
      </p:pic>
    </p:spTree>
    <p:extLst>
      <p:ext uri="{BB962C8B-B14F-4D97-AF65-F5344CB8AC3E}">
        <p14:creationId xmlns:p14="http://schemas.microsoft.com/office/powerpoint/2010/main" val="1091964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FF584-50F3-A54A-B743-FA6B441025EA}"/>
              </a:ext>
            </a:extLst>
          </p:cNvPr>
          <p:cNvSpPr txBox="1"/>
          <p:nvPr/>
        </p:nvSpPr>
        <p:spPr>
          <a:xfrm>
            <a:off x="161144" y="58846"/>
            <a:ext cx="5791200" cy="6740307"/>
          </a:xfrm>
          <a:prstGeom prst="rect">
            <a:avLst/>
          </a:prstGeom>
          <a:solidFill>
            <a:schemeClr val="accent3">
              <a:lumMod val="20000"/>
              <a:lumOff val="80000"/>
            </a:schemeClr>
          </a:solidFill>
        </p:spPr>
        <p:txBody>
          <a:bodyPr wrap="square" rtlCol="0">
            <a:spAutoFit/>
          </a:bodyPr>
          <a:lstStyle/>
          <a:p>
            <a:r>
              <a:rPr lang="en-US" dirty="0">
                <a:solidFill>
                  <a:schemeClr val="accent3">
                    <a:lumMod val="50000"/>
                  </a:schemeClr>
                </a:solidFill>
                <a:latin typeface="Roboto Condensed Light" charset="0"/>
                <a:ea typeface="Roboto Condensed Light" charset="0"/>
                <a:cs typeface="Roboto Condensed Light" charset="0"/>
              </a:rPr>
              <a:t>You were born eighteen years ago, in June in a Gypsy settlement near </a:t>
            </a:r>
            <a:r>
              <a:rPr lang="en-US" dirty="0" err="1">
                <a:solidFill>
                  <a:schemeClr val="accent3">
                    <a:lumMod val="50000"/>
                  </a:schemeClr>
                </a:solidFill>
                <a:latin typeface="Roboto Condensed Light" charset="0"/>
                <a:ea typeface="Roboto Condensed Light" charset="0"/>
                <a:cs typeface="Roboto Condensed Light" charset="0"/>
              </a:rPr>
              <a:t>Szekszard</a:t>
            </a:r>
            <a:r>
              <a:rPr lang="en-US" dirty="0">
                <a:solidFill>
                  <a:schemeClr val="accent3">
                    <a:lumMod val="50000"/>
                  </a:schemeClr>
                </a:solidFill>
                <a:latin typeface="Roboto Condensed Light" charset="0"/>
                <a:ea typeface="Roboto Condensed Light" charset="0"/>
                <a:cs typeface="Roboto Condensed Light" charset="0"/>
              </a:rPr>
              <a:t>. Your mother, as you know, long-dead, no news about your father. You might have some siblings somewhere in the country, but you never met them… Entangled dreams and stories swirl in your head. You are scared, but you know that now you can achieve anything. Your net worth of two hundred and ten thousand forints is all in your pocket, that is what you received from the state after all the deductions. You nervously feel your dress as the train rolls in between the platforms.</a:t>
            </a:r>
          </a:p>
          <a:p>
            <a:endParaRPr lang="en-US" dirty="0">
              <a:solidFill>
                <a:schemeClr val="accent3">
                  <a:lumMod val="50000"/>
                </a:schemeClr>
              </a:solidFill>
              <a:latin typeface="Roboto Condensed Light" charset="0"/>
              <a:ea typeface="Roboto Condensed Light" charset="0"/>
              <a:cs typeface="Roboto Condensed Light" charset="0"/>
            </a:endParaRPr>
          </a:p>
          <a:p>
            <a:r>
              <a:rPr lang="en-US" dirty="0">
                <a:solidFill>
                  <a:schemeClr val="accent3">
                    <a:lumMod val="50000"/>
                  </a:schemeClr>
                </a:solidFill>
                <a:latin typeface="Roboto Condensed Light" charset="0"/>
                <a:ea typeface="Roboto Condensed Light" charset="0"/>
                <a:cs typeface="Roboto Condensed Light" charset="0"/>
              </a:rPr>
              <a:t>You are browsing through some websites offering housing and feel the notes in your pocket. You pick the four sublets that look the best among those you could possibly afford. One might be a little overpriced, but all of them offer immediate move in. You call each of the landlords, and agree to check each of them out. </a:t>
            </a:r>
          </a:p>
          <a:p>
            <a:endParaRPr lang="en-US" dirty="0">
              <a:solidFill>
                <a:schemeClr val="accent3">
                  <a:lumMod val="50000"/>
                </a:schemeClr>
              </a:solidFill>
              <a:latin typeface="Roboto Condensed Light" charset="0"/>
              <a:ea typeface="Roboto Condensed Light" charset="0"/>
              <a:cs typeface="Roboto Condensed Light" charset="0"/>
            </a:endParaRPr>
          </a:p>
          <a:p>
            <a:r>
              <a:rPr lang="en-US" dirty="0">
                <a:solidFill>
                  <a:schemeClr val="accent3">
                    <a:lumMod val="50000"/>
                  </a:schemeClr>
                </a:solidFill>
                <a:latin typeface="Roboto Condensed Light" charset="0"/>
                <a:ea typeface="Roboto Condensed Light" charset="0"/>
                <a:cs typeface="Roboto Condensed Light" charset="0"/>
              </a:rPr>
              <a:t>Choose which one you visit first:</a:t>
            </a:r>
          </a:p>
          <a:p>
            <a:endParaRPr lang="en-US" dirty="0">
              <a:solidFill>
                <a:schemeClr val="accent3">
                  <a:lumMod val="50000"/>
                </a:schemeClr>
              </a:solidFill>
              <a:latin typeface="Roboto Condensed Light" charset="0"/>
              <a:ea typeface="Roboto Condensed Light" charset="0"/>
              <a:cs typeface="Roboto Condensed Light" charset="0"/>
            </a:endParaRPr>
          </a:p>
          <a:p>
            <a:r>
              <a:rPr lang="en-US" dirty="0">
                <a:solidFill>
                  <a:schemeClr val="accent3">
                    <a:lumMod val="50000"/>
                  </a:schemeClr>
                </a:solidFill>
                <a:latin typeface="Roboto Condensed Light" charset="0"/>
                <a:ea typeface="Roboto Condensed Light" charset="0"/>
                <a:cs typeface="Roboto Condensed Light" charset="0"/>
              </a:rPr>
              <a:t>• You go to the one on </a:t>
            </a:r>
            <a:r>
              <a:rPr lang="en-US" dirty="0" err="1">
                <a:solidFill>
                  <a:schemeClr val="accent3">
                    <a:lumMod val="50000"/>
                  </a:schemeClr>
                </a:solidFill>
                <a:latin typeface="Roboto Condensed Light" charset="0"/>
                <a:ea typeface="Roboto Condensed Light" charset="0"/>
                <a:cs typeface="Roboto Condensed Light" charset="0"/>
              </a:rPr>
              <a:t>Nemet</a:t>
            </a:r>
            <a:r>
              <a:rPr lang="en-US" dirty="0">
                <a:solidFill>
                  <a:schemeClr val="accent3">
                    <a:lumMod val="50000"/>
                  </a:schemeClr>
                </a:solidFill>
                <a:latin typeface="Roboto Condensed Light" charset="0"/>
                <a:ea typeface="Roboto Condensed Light" charset="0"/>
                <a:cs typeface="Roboto Condensed Light" charset="0"/>
              </a:rPr>
              <a:t> street</a:t>
            </a:r>
          </a:p>
          <a:p>
            <a:r>
              <a:rPr lang="en-US" dirty="0">
                <a:solidFill>
                  <a:schemeClr val="accent3">
                    <a:lumMod val="50000"/>
                  </a:schemeClr>
                </a:solidFill>
                <a:latin typeface="Roboto Condensed Light" charset="0"/>
                <a:ea typeface="Roboto Condensed Light" charset="0"/>
                <a:cs typeface="Roboto Condensed Light" charset="0"/>
              </a:rPr>
              <a:t>• You go to the one on </a:t>
            </a:r>
            <a:r>
              <a:rPr lang="en-US" dirty="0" err="1">
                <a:solidFill>
                  <a:schemeClr val="accent3">
                    <a:lumMod val="50000"/>
                  </a:schemeClr>
                </a:solidFill>
                <a:latin typeface="Roboto Condensed Light" charset="0"/>
                <a:ea typeface="Roboto Condensed Light" charset="0"/>
                <a:cs typeface="Roboto Condensed Light" charset="0"/>
              </a:rPr>
              <a:t>Rozsa</a:t>
            </a:r>
            <a:r>
              <a:rPr lang="en-US" dirty="0">
                <a:solidFill>
                  <a:schemeClr val="accent3">
                    <a:lumMod val="50000"/>
                  </a:schemeClr>
                </a:solidFill>
                <a:latin typeface="Roboto Condensed Light" charset="0"/>
                <a:ea typeface="Roboto Condensed Light" charset="0"/>
                <a:cs typeface="Roboto Condensed Light" charset="0"/>
              </a:rPr>
              <a:t> street</a:t>
            </a:r>
          </a:p>
          <a:p>
            <a:r>
              <a:rPr lang="en-US" dirty="0">
                <a:solidFill>
                  <a:schemeClr val="accent3">
                    <a:lumMod val="50000"/>
                  </a:schemeClr>
                </a:solidFill>
                <a:latin typeface="Roboto Condensed Light" charset="0"/>
                <a:ea typeface="Roboto Condensed Light" charset="0"/>
                <a:cs typeface="Roboto Condensed Light" charset="0"/>
              </a:rPr>
              <a:t>• You go to the one on </a:t>
            </a:r>
            <a:r>
              <a:rPr lang="en-US" dirty="0" err="1">
                <a:solidFill>
                  <a:schemeClr val="accent3">
                    <a:lumMod val="50000"/>
                  </a:schemeClr>
                </a:solidFill>
                <a:latin typeface="Roboto Condensed Light" charset="0"/>
                <a:ea typeface="Roboto Condensed Light" charset="0"/>
                <a:cs typeface="Roboto Condensed Light" charset="0"/>
              </a:rPr>
              <a:t>Dob</a:t>
            </a:r>
            <a:r>
              <a:rPr lang="en-US" dirty="0">
                <a:solidFill>
                  <a:schemeClr val="accent3">
                    <a:lumMod val="50000"/>
                  </a:schemeClr>
                </a:solidFill>
                <a:latin typeface="Roboto Condensed Light" charset="0"/>
                <a:ea typeface="Roboto Condensed Light" charset="0"/>
                <a:cs typeface="Roboto Condensed Light" charset="0"/>
              </a:rPr>
              <a:t> street</a:t>
            </a:r>
          </a:p>
          <a:p>
            <a:r>
              <a:rPr lang="en-US" dirty="0">
                <a:solidFill>
                  <a:schemeClr val="accent3">
                    <a:lumMod val="50000"/>
                  </a:schemeClr>
                </a:solidFill>
                <a:latin typeface="Roboto Condensed Light" charset="0"/>
                <a:ea typeface="Roboto Condensed Light" charset="0"/>
                <a:cs typeface="Roboto Condensed Light" charset="0"/>
              </a:rPr>
              <a:t>• You go to the slightly expensive one on Jokai street</a:t>
            </a:r>
          </a:p>
        </p:txBody>
      </p:sp>
      <p:sp>
        <p:nvSpPr>
          <p:cNvPr id="3" name="Rectangle 2">
            <a:extLst>
              <a:ext uri="{FF2B5EF4-FFF2-40B4-BE49-F238E27FC236}">
                <a16:creationId xmlns:a16="http://schemas.microsoft.com/office/drawing/2014/main" id="{1F83A218-556D-8645-8C81-8EE0D01156C9}"/>
              </a:ext>
            </a:extLst>
          </p:cNvPr>
          <p:cNvSpPr/>
          <p:nvPr/>
        </p:nvSpPr>
        <p:spPr>
          <a:xfrm>
            <a:off x="6164114" y="1004957"/>
            <a:ext cx="5939446" cy="707886"/>
          </a:xfrm>
          <a:prstGeom prst="rect">
            <a:avLst/>
          </a:prstGeom>
          <a:solidFill>
            <a:schemeClr val="accent5"/>
          </a:solidFill>
        </p:spPr>
        <p:txBody>
          <a:bodyPr wrap="none">
            <a:spAutoFit/>
          </a:bodyPr>
          <a:lstStyle/>
          <a:p>
            <a:r>
              <a:rPr lang="en-US" sz="4000" b="1">
                <a:solidFill>
                  <a:schemeClr val="bg1"/>
                </a:solidFill>
                <a:latin typeface="Roboto" panose="02000000000000000000" pitchFamily="2" charset="0"/>
                <a:ea typeface="Roboto" panose="02000000000000000000" pitchFamily="2" charset="0"/>
                <a:cs typeface="Roboto Condensed" charset="0"/>
              </a:rPr>
              <a:t>Prejudice toward Roma ↓</a:t>
            </a:r>
            <a:endParaRPr lang="en-US" sz="4000" b="1" dirty="0">
              <a:solidFill>
                <a:schemeClr val="bg1"/>
              </a:solidFill>
              <a:latin typeface="Roboto" panose="02000000000000000000" pitchFamily="2" charset="0"/>
              <a:ea typeface="Roboto" panose="02000000000000000000" pitchFamily="2" charset="0"/>
              <a:cs typeface="Roboto Condensed" charset="0"/>
            </a:endParaRPr>
          </a:p>
        </p:txBody>
      </p:sp>
      <p:sp>
        <p:nvSpPr>
          <p:cNvPr id="4" name="Rectangle 3">
            <a:extLst>
              <a:ext uri="{FF2B5EF4-FFF2-40B4-BE49-F238E27FC236}">
                <a16:creationId xmlns:a16="http://schemas.microsoft.com/office/drawing/2014/main" id="{FF82C085-041D-F24C-8ACA-0560116AEE63}"/>
              </a:ext>
            </a:extLst>
          </p:cNvPr>
          <p:cNvSpPr/>
          <p:nvPr/>
        </p:nvSpPr>
        <p:spPr>
          <a:xfrm>
            <a:off x="6164114" y="4890284"/>
            <a:ext cx="4551246" cy="523220"/>
          </a:xfrm>
          <a:prstGeom prst="rect">
            <a:avLst/>
          </a:prstGeom>
          <a:solidFill>
            <a:schemeClr val="accent5"/>
          </a:solidFill>
        </p:spPr>
        <p:txBody>
          <a:bodyPr wrap="none">
            <a:spAutoFit/>
          </a:bodyPr>
          <a:lstStyle/>
          <a:p>
            <a:r>
              <a:rPr lang="en-US" sz="2800" dirty="0">
                <a:solidFill>
                  <a:schemeClr val="bg1"/>
                </a:solidFill>
                <a:latin typeface="Roboto Light" panose="02000000000000000000" pitchFamily="2" charset="0"/>
                <a:ea typeface="Roboto Light" panose="02000000000000000000" pitchFamily="2" charset="0"/>
                <a:cs typeface="Roboto Condensed" charset="0"/>
              </a:rPr>
              <a:t>Prejudice toward refugees ↓</a:t>
            </a:r>
          </a:p>
        </p:txBody>
      </p:sp>
      <p:sp>
        <p:nvSpPr>
          <p:cNvPr id="5" name="Rectangle 4">
            <a:extLst>
              <a:ext uri="{FF2B5EF4-FFF2-40B4-BE49-F238E27FC236}">
                <a16:creationId xmlns:a16="http://schemas.microsoft.com/office/drawing/2014/main" id="{780B7431-49AA-8E40-A639-04AF9B75FD6C}"/>
              </a:ext>
            </a:extLst>
          </p:cNvPr>
          <p:cNvSpPr/>
          <p:nvPr/>
        </p:nvSpPr>
        <p:spPr>
          <a:xfrm>
            <a:off x="6164114" y="4019937"/>
            <a:ext cx="2959465" cy="707886"/>
          </a:xfrm>
          <a:prstGeom prst="rect">
            <a:avLst/>
          </a:prstGeom>
          <a:solidFill>
            <a:schemeClr val="accent5"/>
          </a:solidFill>
        </p:spPr>
        <p:txBody>
          <a:bodyPr wrap="none">
            <a:spAutoFit/>
          </a:bodyPr>
          <a:lstStyle/>
          <a:p>
            <a:r>
              <a:rPr lang="en-US" sz="4000" b="1" dirty="0">
                <a:solidFill>
                  <a:schemeClr val="bg1"/>
                </a:solidFill>
                <a:latin typeface="Roboto" panose="02000000000000000000" pitchFamily="2" charset="0"/>
                <a:ea typeface="Roboto" panose="02000000000000000000" pitchFamily="2" charset="0"/>
                <a:cs typeface="Roboto Condensed" charset="0"/>
              </a:rPr>
              <a:t>Side effects</a:t>
            </a:r>
          </a:p>
        </p:txBody>
      </p:sp>
      <p:sp>
        <p:nvSpPr>
          <p:cNvPr id="6" name="Rectangle 5">
            <a:extLst>
              <a:ext uri="{FF2B5EF4-FFF2-40B4-BE49-F238E27FC236}">
                <a16:creationId xmlns:a16="http://schemas.microsoft.com/office/drawing/2014/main" id="{E02A6A8F-E3CE-8143-ACB9-FF85FB076C5E}"/>
              </a:ext>
            </a:extLst>
          </p:cNvPr>
          <p:cNvSpPr/>
          <p:nvPr/>
        </p:nvSpPr>
        <p:spPr>
          <a:xfrm>
            <a:off x="6164114" y="5573554"/>
            <a:ext cx="4419800" cy="523220"/>
          </a:xfrm>
          <a:prstGeom prst="rect">
            <a:avLst/>
          </a:prstGeom>
          <a:solidFill>
            <a:schemeClr val="accent5"/>
          </a:solidFill>
        </p:spPr>
        <p:txBody>
          <a:bodyPr wrap="none">
            <a:spAutoFit/>
          </a:bodyPr>
          <a:lstStyle/>
          <a:p>
            <a:r>
              <a:rPr lang="en-US" sz="2800" dirty="0">
                <a:solidFill>
                  <a:schemeClr val="bg1"/>
                </a:solidFill>
                <a:latin typeface="Roboto Light" panose="02000000000000000000" pitchFamily="2" charset="0"/>
                <a:ea typeface="Roboto Light" panose="02000000000000000000" pitchFamily="2" charset="0"/>
                <a:cs typeface="Roboto Condensed" charset="0"/>
              </a:rPr>
              <a:t>Support for far right party ↓</a:t>
            </a:r>
          </a:p>
        </p:txBody>
      </p:sp>
      <p:sp>
        <p:nvSpPr>
          <p:cNvPr id="7" name="Rectangle 6">
            <a:extLst>
              <a:ext uri="{FF2B5EF4-FFF2-40B4-BE49-F238E27FC236}">
                <a16:creationId xmlns:a16="http://schemas.microsoft.com/office/drawing/2014/main" id="{008227BC-375C-B14C-8C5C-CA23D79A91A0}"/>
              </a:ext>
            </a:extLst>
          </p:cNvPr>
          <p:cNvSpPr/>
          <p:nvPr/>
        </p:nvSpPr>
        <p:spPr>
          <a:xfrm>
            <a:off x="6406680" y="2201901"/>
            <a:ext cx="1253869" cy="369332"/>
          </a:xfrm>
          <a:prstGeom prst="rect">
            <a:avLst/>
          </a:prstGeom>
          <a:solidFill>
            <a:schemeClr val="accent5"/>
          </a:solidFill>
        </p:spPr>
        <p:txBody>
          <a:bodyPr wrap="none">
            <a:spAutoFit/>
          </a:bodyPr>
          <a:lstStyle/>
          <a:p>
            <a:pPr algn="ctr"/>
            <a:r>
              <a:rPr lang="en-US">
                <a:solidFill>
                  <a:schemeClr val="bg1"/>
                </a:solidFill>
                <a:latin typeface="Roboto Condensed" charset="0"/>
                <a:ea typeface="Roboto Condensed" charset="0"/>
                <a:cs typeface="Roboto Condensed" charset="0"/>
              </a:rPr>
              <a:t>Center right</a:t>
            </a:r>
            <a:endParaRPr lang="en-US" dirty="0">
              <a:solidFill>
                <a:schemeClr val="bg1"/>
              </a:solidFill>
              <a:latin typeface="Roboto Condensed" charset="0"/>
              <a:ea typeface="Roboto Condensed" charset="0"/>
              <a:cs typeface="Roboto Condensed" charset="0"/>
            </a:endParaRPr>
          </a:p>
        </p:txBody>
      </p:sp>
      <p:cxnSp>
        <p:nvCxnSpPr>
          <p:cNvPr id="8" name="Straight Connector 7">
            <a:extLst>
              <a:ext uri="{FF2B5EF4-FFF2-40B4-BE49-F238E27FC236}">
                <a16:creationId xmlns:a16="http://schemas.microsoft.com/office/drawing/2014/main" id="{BDE9411D-A045-814B-B24C-F97098A6D453}"/>
              </a:ext>
            </a:extLst>
          </p:cNvPr>
          <p:cNvCxnSpPr/>
          <p:nvPr/>
        </p:nvCxnSpPr>
        <p:spPr>
          <a:xfrm flipV="1">
            <a:off x="6334878" y="2743200"/>
            <a:ext cx="5455340" cy="1270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9921992-94BC-F44C-885C-E8DD21658C0D}"/>
              </a:ext>
            </a:extLst>
          </p:cNvPr>
          <p:cNvSpPr/>
          <p:nvPr/>
        </p:nvSpPr>
        <p:spPr>
          <a:xfrm>
            <a:off x="6941216" y="2667000"/>
            <a:ext cx="177800" cy="177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E94B31E-BB16-6947-90E2-468AD6044AE1}"/>
              </a:ext>
            </a:extLst>
          </p:cNvPr>
          <p:cNvSpPr/>
          <p:nvPr/>
        </p:nvSpPr>
        <p:spPr>
          <a:xfrm>
            <a:off x="10975020" y="2667000"/>
            <a:ext cx="177800" cy="177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6DFFE0-40F8-754C-8857-3E8B2FE8E761}"/>
              </a:ext>
            </a:extLst>
          </p:cNvPr>
          <p:cNvSpPr/>
          <p:nvPr/>
        </p:nvSpPr>
        <p:spPr>
          <a:xfrm>
            <a:off x="10590072" y="2199401"/>
            <a:ext cx="947695" cy="369332"/>
          </a:xfrm>
          <a:prstGeom prst="rect">
            <a:avLst/>
          </a:prstGeom>
          <a:solidFill>
            <a:schemeClr val="accent5"/>
          </a:solidFill>
        </p:spPr>
        <p:txBody>
          <a:bodyPr wrap="none">
            <a:spAutoFit/>
          </a:bodyPr>
          <a:lstStyle/>
          <a:p>
            <a:pPr algn="ctr"/>
            <a:r>
              <a:rPr lang="en-US">
                <a:solidFill>
                  <a:schemeClr val="bg1"/>
                </a:solidFill>
                <a:latin typeface="Roboto Condensed" charset="0"/>
                <a:ea typeface="Roboto Condensed" charset="0"/>
                <a:cs typeface="Roboto Condensed" charset="0"/>
              </a:rPr>
              <a:t>Far right</a:t>
            </a:r>
            <a:endParaRPr lang="en-US" dirty="0">
              <a:solidFill>
                <a:schemeClr val="bg1"/>
              </a:solidFill>
              <a:latin typeface="Roboto Condensed" charset="0"/>
              <a:ea typeface="Roboto Condensed" charset="0"/>
              <a:cs typeface="Roboto Condensed" charset="0"/>
            </a:endParaRPr>
          </a:p>
        </p:txBody>
      </p:sp>
      <p:cxnSp>
        <p:nvCxnSpPr>
          <p:cNvPr id="12" name="Straight Connector 11">
            <a:extLst>
              <a:ext uri="{FF2B5EF4-FFF2-40B4-BE49-F238E27FC236}">
                <a16:creationId xmlns:a16="http://schemas.microsoft.com/office/drawing/2014/main" id="{B837292A-3C67-7E47-B0EB-69EE021F6943}"/>
              </a:ext>
            </a:extLst>
          </p:cNvPr>
          <p:cNvCxnSpPr/>
          <p:nvPr/>
        </p:nvCxnSpPr>
        <p:spPr>
          <a:xfrm>
            <a:off x="7030116" y="3007360"/>
            <a:ext cx="2169302" cy="0"/>
          </a:xfrm>
          <a:prstGeom prst="line">
            <a:avLst/>
          </a:prstGeom>
          <a:ln w="38100">
            <a:solidFill>
              <a:schemeClr val="accent5"/>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99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A0825-A730-E743-9BB5-9BBD15E01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406978"/>
            <a:ext cx="4318154" cy="1969078"/>
          </a:xfrm>
          <a:prstGeom prst="rect">
            <a:avLst/>
          </a:prstGeom>
        </p:spPr>
      </p:pic>
      <p:pic>
        <p:nvPicPr>
          <p:cNvPr id="3" name="Picture 2">
            <a:extLst>
              <a:ext uri="{FF2B5EF4-FFF2-40B4-BE49-F238E27FC236}">
                <a16:creationId xmlns:a16="http://schemas.microsoft.com/office/drawing/2014/main" id="{E5B4F7D3-F855-2A44-A7FE-E601E8B1E466}"/>
              </a:ext>
            </a:extLst>
          </p:cNvPr>
          <p:cNvPicPr>
            <a:picLocks noChangeAspect="1"/>
          </p:cNvPicPr>
          <p:nvPr/>
        </p:nvPicPr>
        <p:blipFill>
          <a:blip r:embed="rId3"/>
          <a:stretch>
            <a:fillRect/>
          </a:stretch>
        </p:blipFill>
        <p:spPr>
          <a:xfrm>
            <a:off x="462716" y="3600017"/>
            <a:ext cx="3728284" cy="2643187"/>
          </a:xfrm>
          <a:prstGeom prst="rect">
            <a:avLst/>
          </a:prstGeom>
        </p:spPr>
      </p:pic>
      <p:pic>
        <p:nvPicPr>
          <p:cNvPr id="4" name="Picture 3">
            <a:extLst>
              <a:ext uri="{FF2B5EF4-FFF2-40B4-BE49-F238E27FC236}">
                <a16:creationId xmlns:a16="http://schemas.microsoft.com/office/drawing/2014/main" id="{AB5E7D0E-1F8B-5140-A75F-F876C9DB2A16}"/>
              </a:ext>
            </a:extLst>
          </p:cNvPr>
          <p:cNvPicPr>
            <a:picLocks noChangeAspect="1"/>
          </p:cNvPicPr>
          <p:nvPr/>
        </p:nvPicPr>
        <p:blipFill>
          <a:blip r:embed="rId4"/>
          <a:stretch>
            <a:fillRect/>
          </a:stretch>
        </p:blipFill>
        <p:spPr>
          <a:xfrm>
            <a:off x="4994384" y="0"/>
            <a:ext cx="7045216" cy="6858000"/>
          </a:xfrm>
          <a:prstGeom prst="rect">
            <a:avLst/>
          </a:prstGeom>
        </p:spPr>
      </p:pic>
    </p:spTree>
    <p:extLst>
      <p:ext uri="{BB962C8B-B14F-4D97-AF65-F5344CB8AC3E}">
        <p14:creationId xmlns:p14="http://schemas.microsoft.com/office/powerpoint/2010/main" val="2865061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7CC62-59A8-404F-AC93-91D561DD2B66}"/>
              </a:ext>
            </a:extLst>
          </p:cNvPr>
          <p:cNvPicPr>
            <a:picLocks noChangeAspect="1"/>
          </p:cNvPicPr>
          <p:nvPr/>
        </p:nvPicPr>
        <p:blipFill>
          <a:blip r:embed="rId2"/>
          <a:stretch>
            <a:fillRect/>
          </a:stretch>
        </p:blipFill>
        <p:spPr>
          <a:xfrm>
            <a:off x="1593829" y="891890"/>
            <a:ext cx="9004348" cy="4580659"/>
          </a:xfrm>
          <a:prstGeom prst="rect">
            <a:avLst/>
          </a:prstGeom>
        </p:spPr>
      </p:pic>
    </p:spTree>
    <p:extLst>
      <p:ext uri="{BB962C8B-B14F-4D97-AF65-F5344CB8AC3E}">
        <p14:creationId xmlns:p14="http://schemas.microsoft.com/office/powerpoint/2010/main" val="1410978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418ED-E892-494B-9401-D3EAEC929A9D}"/>
              </a:ext>
            </a:extLst>
          </p:cNvPr>
          <p:cNvPicPr>
            <a:picLocks noChangeAspect="1"/>
          </p:cNvPicPr>
          <p:nvPr/>
        </p:nvPicPr>
        <p:blipFill>
          <a:blip r:embed="rId2"/>
          <a:stretch>
            <a:fillRect/>
          </a:stretch>
        </p:blipFill>
        <p:spPr>
          <a:xfrm>
            <a:off x="3722851" y="0"/>
            <a:ext cx="7932848" cy="6858000"/>
          </a:xfrm>
          <a:prstGeom prst="rect">
            <a:avLst/>
          </a:prstGeom>
        </p:spPr>
      </p:pic>
      <p:pic>
        <p:nvPicPr>
          <p:cNvPr id="4" name="Picture 3">
            <a:extLst>
              <a:ext uri="{FF2B5EF4-FFF2-40B4-BE49-F238E27FC236}">
                <a16:creationId xmlns:a16="http://schemas.microsoft.com/office/drawing/2014/main" id="{0F73078A-2489-B44B-BEDF-AC0CF7D5DB4E}"/>
              </a:ext>
            </a:extLst>
          </p:cNvPr>
          <p:cNvPicPr>
            <a:picLocks noChangeAspect="1"/>
          </p:cNvPicPr>
          <p:nvPr/>
        </p:nvPicPr>
        <p:blipFill>
          <a:blip r:embed="rId3"/>
          <a:stretch>
            <a:fillRect/>
          </a:stretch>
        </p:blipFill>
        <p:spPr>
          <a:xfrm>
            <a:off x="311150" y="2246168"/>
            <a:ext cx="3336831" cy="2365664"/>
          </a:xfrm>
          <a:prstGeom prst="rect">
            <a:avLst/>
          </a:prstGeom>
        </p:spPr>
      </p:pic>
    </p:spTree>
    <p:extLst>
      <p:ext uri="{BB962C8B-B14F-4D97-AF65-F5344CB8AC3E}">
        <p14:creationId xmlns:p14="http://schemas.microsoft.com/office/powerpoint/2010/main" val="92426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D1FDF-45CB-9B42-A80C-8F3EEB5AA4EB}"/>
              </a:ext>
            </a:extLst>
          </p:cNvPr>
          <p:cNvSpPr txBox="1"/>
          <p:nvPr/>
        </p:nvSpPr>
        <p:spPr>
          <a:xfrm>
            <a:off x="2595565" y="1530931"/>
            <a:ext cx="7000871" cy="1754326"/>
          </a:xfrm>
          <a:prstGeom prst="rect">
            <a:avLst/>
          </a:prstGeom>
          <a:solidFill>
            <a:schemeClr val="accent5"/>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Check the </a:t>
            </a:r>
            <a:r>
              <a:rPr lang="en-US" sz="5400" b="1" dirty="0" err="1">
                <a:solidFill>
                  <a:schemeClr val="bg1"/>
                </a:solidFill>
                <a:latin typeface="Roboto" panose="02000000000000000000" pitchFamily="2" charset="0"/>
                <a:ea typeface="Roboto" panose="02000000000000000000" pitchFamily="2" charset="0"/>
                <a:cs typeface="Roboto Condensed" charset="0"/>
              </a:rPr>
              <a:t>storyness</a:t>
            </a:r>
            <a:r>
              <a:rPr lang="en-US" sz="5400" b="1" dirty="0">
                <a:solidFill>
                  <a:schemeClr val="bg1"/>
                </a:solidFill>
                <a:latin typeface="Roboto" panose="02000000000000000000" pitchFamily="2" charset="0"/>
                <a:ea typeface="Roboto" panose="02000000000000000000" pitchFamily="2" charset="0"/>
                <a:cs typeface="Roboto Condensed" charset="0"/>
              </a:rPr>
              <a:t> of your final project </a:t>
            </a:r>
          </a:p>
        </p:txBody>
      </p:sp>
      <p:sp>
        <p:nvSpPr>
          <p:cNvPr id="3" name="TextBox 2">
            <a:extLst>
              <a:ext uri="{FF2B5EF4-FFF2-40B4-BE49-F238E27FC236}">
                <a16:creationId xmlns:a16="http://schemas.microsoft.com/office/drawing/2014/main" id="{016C5871-FE7F-8E4B-90DC-883E9275A80B}"/>
              </a:ext>
            </a:extLst>
          </p:cNvPr>
          <p:cNvSpPr txBox="1"/>
          <p:nvPr/>
        </p:nvSpPr>
        <p:spPr>
          <a:xfrm>
            <a:off x="2339255" y="3664531"/>
            <a:ext cx="7513490" cy="1754326"/>
          </a:xfrm>
          <a:prstGeom prst="rect">
            <a:avLst/>
          </a:prstGeom>
          <a:solidFill>
            <a:schemeClr val="accent5"/>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Does it take the audience on a journey?</a:t>
            </a:r>
          </a:p>
        </p:txBody>
      </p:sp>
    </p:spTree>
    <p:extLst>
      <p:ext uri="{BB962C8B-B14F-4D97-AF65-F5344CB8AC3E}">
        <p14:creationId xmlns:p14="http://schemas.microsoft.com/office/powerpoint/2010/main" val="27973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A8A91D-430E-4F4E-92B6-E445E7B555A7}"/>
              </a:ext>
            </a:extLst>
          </p:cNvPr>
          <p:cNvSpPr txBox="1"/>
          <p:nvPr/>
        </p:nvSpPr>
        <p:spPr>
          <a:xfrm>
            <a:off x="843894" y="1973759"/>
            <a:ext cx="10199412" cy="2585323"/>
          </a:xfrm>
          <a:prstGeom prst="rect">
            <a:avLst/>
          </a:prstGeom>
          <a:solidFill>
            <a:schemeClr val="accent3"/>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Make inferences about a whole population using only a sample of the population</a:t>
            </a:r>
            <a:endParaRPr lang="en-US" sz="32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6" name="Title 5">
            <a:extLst>
              <a:ext uri="{FF2B5EF4-FFF2-40B4-BE49-F238E27FC236}">
                <a16:creationId xmlns:a16="http://schemas.microsoft.com/office/drawing/2014/main" id="{7577F719-8944-5D46-BAE6-2B585D6A407C}"/>
              </a:ext>
            </a:extLst>
          </p:cNvPr>
          <p:cNvSpPr>
            <a:spLocks noGrp="1"/>
          </p:cNvSpPr>
          <p:nvPr>
            <p:ph type="title"/>
          </p:nvPr>
        </p:nvSpPr>
        <p:spPr/>
        <p:txBody>
          <a:bodyPr/>
          <a:lstStyle/>
          <a:p>
            <a:r>
              <a:rPr lang="en-US" dirty="0"/>
              <a:t>GOAL OF STATISTICS</a:t>
            </a:r>
          </a:p>
        </p:txBody>
      </p:sp>
      <p:cxnSp>
        <p:nvCxnSpPr>
          <p:cNvPr id="7" name="Straight Connector 6">
            <a:extLst>
              <a:ext uri="{FF2B5EF4-FFF2-40B4-BE49-F238E27FC236}">
                <a16:creationId xmlns:a16="http://schemas.microsoft.com/office/drawing/2014/main" id="{10D050B3-28E9-FC49-AF97-68A89205F6C5}"/>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73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A8A91D-430E-4F4E-92B6-E445E7B555A7}"/>
              </a:ext>
            </a:extLst>
          </p:cNvPr>
          <p:cNvSpPr txBox="1"/>
          <p:nvPr/>
        </p:nvSpPr>
        <p:spPr>
          <a:xfrm>
            <a:off x="843894" y="2195432"/>
            <a:ext cx="10199412" cy="2123658"/>
          </a:xfrm>
          <a:prstGeom prst="rect">
            <a:avLst/>
          </a:prstGeom>
          <a:solidFill>
            <a:schemeClr val="accent3"/>
          </a:solidFill>
        </p:spPr>
        <p:txBody>
          <a:bodyPr wrap="square" rtlCol="0">
            <a:spAutoFit/>
          </a:bodyPr>
          <a:lstStyle/>
          <a:p>
            <a:pPr algn="ctr"/>
            <a:r>
              <a:rPr lang="en-US" sz="4400" b="1" dirty="0">
                <a:solidFill>
                  <a:schemeClr val="bg1"/>
                </a:solidFill>
                <a:latin typeface="Roboto" panose="02000000000000000000" pitchFamily="2" charset="0"/>
                <a:ea typeface="Roboto" panose="02000000000000000000" pitchFamily="2" charset="0"/>
                <a:cs typeface="Roboto Condensed" charset="0"/>
              </a:rPr>
              <a:t>We have to know how confident we are that the thing we find in the sample reflects the whole population</a:t>
            </a:r>
            <a:endParaRPr lang="en-US" sz="24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4" name="TextBox 3">
            <a:extLst>
              <a:ext uri="{FF2B5EF4-FFF2-40B4-BE49-F238E27FC236}">
                <a16:creationId xmlns:a16="http://schemas.microsoft.com/office/drawing/2014/main" id="{584C30A8-FC7C-3246-AFDA-3B5DDD72C9C2}"/>
              </a:ext>
            </a:extLst>
          </p:cNvPr>
          <p:cNvSpPr txBox="1"/>
          <p:nvPr/>
        </p:nvSpPr>
        <p:spPr>
          <a:xfrm>
            <a:off x="838200" y="4623441"/>
            <a:ext cx="5618018" cy="769441"/>
          </a:xfrm>
          <a:prstGeom prst="rect">
            <a:avLst/>
          </a:prstGeom>
          <a:solidFill>
            <a:schemeClr val="accent3">
              <a:lumMod val="20000"/>
              <a:lumOff val="80000"/>
            </a:schemeClr>
          </a:solidFill>
        </p:spPr>
        <p:txBody>
          <a:bodyPr wrap="square" rtlCol="0">
            <a:spAutoFit/>
          </a:bodyPr>
          <a:lstStyle/>
          <a:p>
            <a:pPr algn="ctr"/>
            <a:r>
              <a:rPr lang="en-US" sz="4400" dirty="0">
                <a:solidFill>
                  <a:schemeClr val="accent3"/>
                </a:solidFill>
                <a:latin typeface="Roboto Light" panose="02000000000000000000" pitchFamily="2" charset="0"/>
                <a:ea typeface="Roboto Light" panose="02000000000000000000" pitchFamily="2" charset="0"/>
                <a:cs typeface="Roboto Condensed" charset="0"/>
              </a:rPr>
              <a:t>Confidence intervals</a:t>
            </a:r>
            <a:endParaRPr lang="en-US" sz="2400" baseline="-25000" dirty="0">
              <a:solidFill>
                <a:schemeClr val="accent3"/>
              </a:solidFill>
              <a:latin typeface="Roboto Light" panose="02000000000000000000" pitchFamily="2" charset="0"/>
              <a:ea typeface="Roboto Light" panose="02000000000000000000" pitchFamily="2" charset="0"/>
              <a:cs typeface="Roboto Condensed" charset="0"/>
            </a:endParaRPr>
          </a:p>
        </p:txBody>
      </p:sp>
      <p:sp>
        <p:nvSpPr>
          <p:cNvPr id="5" name="TextBox 4">
            <a:extLst>
              <a:ext uri="{FF2B5EF4-FFF2-40B4-BE49-F238E27FC236}">
                <a16:creationId xmlns:a16="http://schemas.microsoft.com/office/drawing/2014/main" id="{1EC27E87-9740-A847-83DF-E2FF94EFD45F}"/>
              </a:ext>
            </a:extLst>
          </p:cNvPr>
          <p:cNvSpPr txBox="1"/>
          <p:nvPr/>
        </p:nvSpPr>
        <p:spPr>
          <a:xfrm>
            <a:off x="6719455" y="4623440"/>
            <a:ext cx="4323851" cy="769441"/>
          </a:xfrm>
          <a:prstGeom prst="rect">
            <a:avLst/>
          </a:prstGeom>
          <a:solidFill>
            <a:schemeClr val="accent3">
              <a:lumMod val="20000"/>
              <a:lumOff val="80000"/>
            </a:schemeClr>
          </a:solidFill>
        </p:spPr>
        <p:txBody>
          <a:bodyPr wrap="square" rtlCol="0">
            <a:spAutoFit/>
          </a:bodyPr>
          <a:lstStyle/>
          <a:p>
            <a:pPr algn="ctr"/>
            <a:r>
              <a:rPr lang="en-US" sz="4400" dirty="0">
                <a:solidFill>
                  <a:schemeClr val="accent3"/>
                </a:solidFill>
                <a:latin typeface="Roboto Light" panose="02000000000000000000" pitchFamily="2" charset="0"/>
                <a:ea typeface="Roboto Light" panose="02000000000000000000" pitchFamily="2" charset="0"/>
                <a:cs typeface="Roboto Condensed" charset="0"/>
              </a:rPr>
              <a:t>p-values</a:t>
            </a:r>
            <a:endParaRPr lang="en-US" sz="2400" baseline="-25000" dirty="0">
              <a:solidFill>
                <a:schemeClr val="accent3"/>
              </a:solidFill>
              <a:latin typeface="Roboto Light" panose="02000000000000000000" pitchFamily="2" charset="0"/>
              <a:ea typeface="Roboto Light" panose="02000000000000000000" pitchFamily="2" charset="0"/>
              <a:cs typeface="Roboto Condensed" charset="0"/>
            </a:endParaRPr>
          </a:p>
        </p:txBody>
      </p:sp>
      <p:sp>
        <p:nvSpPr>
          <p:cNvPr id="6" name="Title 5">
            <a:extLst>
              <a:ext uri="{FF2B5EF4-FFF2-40B4-BE49-F238E27FC236}">
                <a16:creationId xmlns:a16="http://schemas.microsoft.com/office/drawing/2014/main" id="{7577F719-8944-5D46-BAE6-2B585D6A407C}"/>
              </a:ext>
            </a:extLst>
          </p:cNvPr>
          <p:cNvSpPr>
            <a:spLocks noGrp="1"/>
          </p:cNvSpPr>
          <p:nvPr>
            <p:ph type="title"/>
          </p:nvPr>
        </p:nvSpPr>
        <p:spPr/>
        <p:txBody>
          <a:bodyPr/>
          <a:lstStyle/>
          <a:p>
            <a:r>
              <a:rPr lang="en-US" dirty="0"/>
              <a:t>MAKING INFERENCES</a:t>
            </a:r>
          </a:p>
        </p:txBody>
      </p:sp>
      <p:cxnSp>
        <p:nvCxnSpPr>
          <p:cNvPr id="7" name="Straight Connector 6">
            <a:extLst>
              <a:ext uri="{FF2B5EF4-FFF2-40B4-BE49-F238E27FC236}">
                <a16:creationId xmlns:a16="http://schemas.microsoft.com/office/drawing/2014/main" id="{E348009C-2646-FA44-ACD4-75D39C9938C1}"/>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50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2932-BE17-BB42-9748-CFFD1AEDA1AC}"/>
              </a:ext>
            </a:extLst>
          </p:cNvPr>
          <p:cNvSpPr>
            <a:spLocks noGrp="1"/>
          </p:cNvSpPr>
          <p:nvPr>
            <p:ph type="title"/>
          </p:nvPr>
        </p:nvSpPr>
        <p:spPr>
          <a:xfrm>
            <a:off x="0" y="152855"/>
            <a:ext cx="12192000" cy="912016"/>
          </a:xfrm>
        </p:spPr>
        <p:txBody>
          <a:bodyPr>
            <a:noAutofit/>
          </a:bodyPr>
          <a:lstStyle/>
          <a:p>
            <a:r>
              <a:rPr lang="en-US" dirty="0"/>
              <a:t>P-VALUES</a:t>
            </a:r>
          </a:p>
        </p:txBody>
      </p:sp>
      <p:cxnSp>
        <p:nvCxnSpPr>
          <p:cNvPr id="4" name="Straight Connector 3">
            <a:extLst>
              <a:ext uri="{FF2B5EF4-FFF2-40B4-BE49-F238E27FC236}">
                <a16:creationId xmlns:a16="http://schemas.microsoft.com/office/drawing/2014/main" id="{5FC41BE4-E2DC-A14B-A986-6AE50A169DAD}"/>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1FF871-27A0-9A4A-B16F-D030791122DB}"/>
              </a:ext>
            </a:extLst>
          </p:cNvPr>
          <p:cNvSpPr txBox="1"/>
          <p:nvPr/>
        </p:nvSpPr>
        <p:spPr>
          <a:xfrm>
            <a:off x="837334" y="2174438"/>
            <a:ext cx="10523682" cy="2308324"/>
          </a:xfrm>
          <a:prstGeom prst="rect">
            <a:avLst/>
          </a:prstGeom>
          <a:solidFill>
            <a:schemeClr val="accent3"/>
          </a:solidFill>
        </p:spPr>
        <p:txBody>
          <a:bodyPr wrap="square" rtlCol="0">
            <a:spAutoFit/>
          </a:bodyPr>
          <a:lstStyle/>
          <a:p>
            <a:pPr algn="ctr"/>
            <a:r>
              <a:rPr lang="en-US" sz="4800" b="1" dirty="0">
                <a:solidFill>
                  <a:schemeClr val="bg1"/>
                </a:solidFill>
                <a:latin typeface="Roboto" panose="02000000000000000000" pitchFamily="2" charset="0"/>
                <a:ea typeface="Roboto" panose="02000000000000000000" pitchFamily="2" charset="0"/>
                <a:cs typeface="Roboto Condensed" charset="0"/>
              </a:rPr>
              <a:t>The probability of observing an difference or effect at least that large when no difference or effect exists</a:t>
            </a:r>
            <a:endParaRPr lang="en-US" sz="36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29764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2932-BE17-BB42-9748-CFFD1AEDA1AC}"/>
              </a:ext>
            </a:extLst>
          </p:cNvPr>
          <p:cNvSpPr>
            <a:spLocks noGrp="1"/>
          </p:cNvSpPr>
          <p:nvPr>
            <p:ph type="title"/>
          </p:nvPr>
        </p:nvSpPr>
        <p:spPr>
          <a:xfrm>
            <a:off x="0" y="152855"/>
            <a:ext cx="12192000" cy="912016"/>
          </a:xfrm>
        </p:spPr>
        <p:txBody>
          <a:bodyPr>
            <a:noAutofit/>
          </a:bodyPr>
          <a:lstStyle/>
          <a:p>
            <a:r>
              <a:rPr lang="en-US" dirty="0"/>
              <a:t>NULL WORLDS</a:t>
            </a:r>
          </a:p>
        </p:txBody>
      </p:sp>
      <p:cxnSp>
        <p:nvCxnSpPr>
          <p:cNvPr id="4" name="Straight Connector 3">
            <a:extLst>
              <a:ext uri="{FF2B5EF4-FFF2-40B4-BE49-F238E27FC236}">
                <a16:creationId xmlns:a16="http://schemas.microsoft.com/office/drawing/2014/main" id="{5FC41BE4-E2DC-A14B-A986-6AE50A169DAD}"/>
              </a:ext>
            </a:extLst>
          </p:cNvPr>
          <p:cNvCxnSpPr/>
          <p:nvPr/>
        </p:nvCxnSpPr>
        <p:spPr>
          <a:xfrm>
            <a:off x="4191000" y="1077687"/>
            <a:ext cx="3810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1FF871-27A0-9A4A-B16F-D030791122DB}"/>
              </a:ext>
            </a:extLst>
          </p:cNvPr>
          <p:cNvSpPr txBox="1"/>
          <p:nvPr/>
        </p:nvSpPr>
        <p:spPr>
          <a:xfrm>
            <a:off x="1656412" y="1485900"/>
            <a:ext cx="8879176" cy="2585323"/>
          </a:xfrm>
          <a:prstGeom prst="rect">
            <a:avLst/>
          </a:prstGeom>
          <a:solidFill>
            <a:schemeClr val="accent3"/>
          </a:solidFill>
        </p:spPr>
        <p:txBody>
          <a:bodyPr wrap="square" rtlCol="0">
            <a:spAutoFit/>
          </a:bodyPr>
          <a:lstStyle/>
          <a:p>
            <a:pPr algn="ctr"/>
            <a:r>
              <a:rPr lang="en-US" sz="5400" b="1" dirty="0">
                <a:solidFill>
                  <a:schemeClr val="bg1"/>
                </a:solidFill>
                <a:latin typeface="Roboto" panose="02000000000000000000" pitchFamily="2" charset="0"/>
                <a:ea typeface="Roboto" panose="02000000000000000000" pitchFamily="2" charset="0"/>
                <a:cs typeface="Roboto Condensed" charset="0"/>
              </a:rPr>
              <a:t>But how do you determine what </a:t>
            </a:r>
            <a:r>
              <a:rPr lang="el-GR" sz="5400" b="1" dirty="0">
                <a:solidFill>
                  <a:schemeClr val="bg1"/>
                </a:solidFill>
                <a:latin typeface="Roboto" panose="02000000000000000000" pitchFamily="2" charset="0"/>
                <a:ea typeface="Roboto" panose="02000000000000000000" pitchFamily="2" charset="0"/>
                <a:cs typeface="Roboto Condensed" charset="0"/>
              </a:rPr>
              <a:t>δ</a:t>
            </a:r>
            <a:r>
              <a:rPr lang="en-US" sz="5400" b="1" dirty="0">
                <a:solidFill>
                  <a:schemeClr val="bg1"/>
                </a:solidFill>
                <a:latin typeface="Roboto" panose="02000000000000000000" pitchFamily="2" charset="0"/>
                <a:ea typeface="Roboto" panose="02000000000000000000" pitchFamily="2" charset="0"/>
                <a:cs typeface="Roboto Condensed" charset="0"/>
              </a:rPr>
              <a:t> would look like in a null world?</a:t>
            </a:r>
            <a:endParaRPr lang="en-US" sz="40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5" name="TextBox 4">
            <a:extLst>
              <a:ext uri="{FF2B5EF4-FFF2-40B4-BE49-F238E27FC236}">
                <a16:creationId xmlns:a16="http://schemas.microsoft.com/office/drawing/2014/main" id="{BC284F5E-3493-A84A-9A9D-4483C688E2A3}"/>
              </a:ext>
            </a:extLst>
          </p:cNvPr>
          <p:cNvSpPr txBox="1"/>
          <p:nvPr/>
        </p:nvSpPr>
        <p:spPr>
          <a:xfrm>
            <a:off x="2258295" y="4274127"/>
            <a:ext cx="7659071" cy="1200329"/>
          </a:xfrm>
          <a:prstGeom prst="rect">
            <a:avLst/>
          </a:prstGeom>
          <a:solidFill>
            <a:schemeClr val="accent3">
              <a:lumMod val="20000"/>
              <a:lumOff val="80000"/>
            </a:schemeClr>
          </a:solidFill>
        </p:spPr>
        <p:txBody>
          <a:bodyPr wrap="square" rtlCol="0">
            <a:spAutoFit/>
          </a:bodyPr>
          <a:lstStyle/>
          <a:p>
            <a:pPr algn="ctr"/>
            <a:r>
              <a:rPr lang="en-US" sz="3600" dirty="0">
                <a:solidFill>
                  <a:schemeClr val="accent3"/>
                </a:solidFill>
                <a:latin typeface="Roboto Light" panose="02000000000000000000" pitchFamily="2" charset="0"/>
                <a:ea typeface="Roboto Light" panose="02000000000000000000" pitchFamily="2" charset="0"/>
                <a:cs typeface="Roboto Condensed" charset="0"/>
              </a:rPr>
              <a:t>Option 1: Use math and calculus and formulas to determine probabilities</a:t>
            </a:r>
            <a:endParaRPr lang="en-US" sz="2400" baseline="-25000" dirty="0">
              <a:solidFill>
                <a:schemeClr val="accent3"/>
              </a:solidFill>
              <a:latin typeface="Roboto Light" panose="02000000000000000000" pitchFamily="2" charset="0"/>
              <a:ea typeface="Roboto Light" panose="02000000000000000000" pitchFamily="2" charset="0"/>
              <a:cs typeface="Roboto Condensed" charset="0"/>
            </a:endParaRPr>
          </a:p>
        </p:txBody>
      </p:sp>
    </p:spTree>
    <p:extLst>
      <p:ext uri="{BB962C8B-B14F-4D97-AF65-F5344CB8AC3E}">
        <p14:creationId xmlns:p14="http://schemas.microsoft.com/office/powerpoint/2010/main" val="38950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ancis Galton 1850s.jpg">
            <a:extLst>
              <a:ext uri="{FF2B5EF4-FFF2-40B4-BE49-F238E27FC236}">
                <a16:creationId xmlns:a16="http://schemas.microsoft.com/office/drawing/2014/main" id="{5122AAF3-A6A9-D240-87E9-83B343C63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075" y="1295400"/>
            <a:ext cx="3879850" cy="5267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6B20F4-C3B6-F843-9B81-3FEA15BE9D4B}"/>
              </a:ext>
            </a:extLst>
          </p:cNvPr>
          <p:cNvSpPr txBox="1"/>
          <p:nvPr/>
        </p:nvSpPr>
        <p:spPr>
          <a:xfrm>
            <a:off x="612775" y="304799"/>
            <a:ext cx="4870450" cy="707886"/>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Carl Friedrich Gauss</a:t>
            </a: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sp>
        <p:nvSpPr>
          <p:cNvPr id="4" name="TextBox 3">
            <a:extLst>
              <a:ext uri="{FF2B5EF4-FFF2-40B4-BE49-F238E27FC236}">
                <a16:creationId xmlns:a16="http://schemas.microsoft.com/office/drawing/2014/main" id="{D724585D-D101-9A46-A1CE-552BFB958397}"/>
              </a:ext>
            </a:extLst>
          </p:cNvPr>
          <p:cNvSpPr txBox="1"/>
          <p:nvPr/>
        </p:nvSpPr>
        <p:spPr>
          <a:xfrm>
            <a:off x="7126431" y="295173"/>
            <a:ext cx="4035137" cy="707886"/>
          </a:xfrm>
          <a:prstGeom prst="rect">
            <a:avLst/>
          </a:prstGeom>
          <a:solidFill>
            <a:schemeClr val="accent3"/>
          </a:solid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Condensed" charset="0"/>
              </a:rPr>
              <a:t>Francis Galton</a:t>
            </a:r>
            <a:endParaRPr lang="en-US" sz="2800" baseline="-25000" dirty="0">
              <a:solidFill>
                <a:schemeClr val="bg1"/>
              </a:solidFill>
              <a:latin typeface="Roboto Light" panose="02000000000000000000" pitchFamily="2" charset="0"/>
              <a:ea typeface="Roboto Light" panose="02000000000000000000" pitchFamily="2" charset="0"/>
              <a:cs typeface="Roboto Condensed" charset="0"/>
            </a:endParaRPr>
          </a:p>
        </p:txBody>
      </p:sp>
      <p:pic>
        <p:nvPicPr>
          <p:cNvPr id="1028" name="Picture 4" descr="File:Carl Friedrich Gauss 1840 by Jensen.jpg">
            <a:extLst>
              <a:ext uri="{FF2B5EF4-FFF2-40B4-BE49-F238E27FC236}">
                <a16:creationId xmlns:a16="http://schemas.microsoft.com/office/drawing/2014/main" id="{AE94A411-4A4C-A744-82C2-82A873110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43" y="1295400"/>
            <a:ext cx="4125913" cy="525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80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heme/theme1.xml><?xml version="1.0" encoding="utf-8"?>
<a:theme xmlns:a="http://schemas.openxmlformats.org/drawingml/2006/main" name="Office Theme">
  <a:themeElements>
    <a:clrScheme name="October Roads 1">
      <a:dk1>
        <a:srgbClr val="4D4D4D"/>
      </a:dk1>
      <a:lt1>
        <a:srgbClr val="FFFFFF"/>
      </a:lt1>
      <a:dk2>
        <a:srgbClr val="44546A"/>
      </a:dk2>
      <a:lt2>
        <a:srgbClr val="E7E6E6"/>
      </a:lt2>
      <a:accent1>
        <a:srgbClr val="6CB9DC"/>
      </a:accent1>
      <a:accent2>
        <a:srgbClr val="821F29"/>
      </a:accent2>
      <a:accent3>
        <a:srgbClr val="D46600"/>
      </a:accent3>
      <a:accent4>
        <a:srgbClr val="7D4A04"/>
      </a:accent4>
      <a:accent5>
        <a:srgbClr val="ADBD06"/>
      </a:accent5>
      <a:accent6>
        <a:srgbClr val="F6E03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15919</TotalTime>
  <Words>1075</Words>
  <Application>Microsoft Macintosh PowerPoint</Application>
  <PresentationFormat>Widescreen</PresentationFormat>
  <Paragraphs>213</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Avenir Next Demi Bold</vt:lpstr>
      <vt:lpstr>Calibri</vt:lpstr>
      <vt:lpstr>Roboto</vt:lpstr>
      <vt:lpstr>Roboto Condensed</vt:lpstr>
      <vt:lpstr>Roboto Condensed Light</vt:lpstr>
      <vt:lpstr>Roboto Light</vt:lpstr>
      <vt:lpstr>Office Theme</vt:lpstr>
      <vt:lpstr>INFERENCE, REGRESSION,  &amp; STORIES</vt:lpstr>
      <vt:lpstr>PLAN FOR TODAY</vt:lpstr>
      <vt:lpstr>WHY ALL THIS SIMULATION?</vt:lpstr>
      <vt:lpstr>PowerPoint Presentation</vt:lpstr>
      <vt:lpstr>GOAL OF STATISTICS</vt:lpstr>
      <vt:lpstr>MAKING INFERENCES</vt:lpstr>
      <vt:lpstr>P-VALUES</vt:lpstr>
      <vt:lpstr>NULL WORLDS</vt:lpstr>
      <vt:lpstr>PowerPoint Presentation</vt:lpstr>
      <vt:lpstr>CENTRAL LIMIT THEOREM</vt:lpstr>
      <vt:lpstr>WISDOM OF THE CROWD</vt:lpstr>
      <vt:lpstr>NORMAL DISTRIBUTION</vt:lpstr>
      <vt:lpstr>Z-SCORES AND AREAS</vt:lpstr>
      <vt:lpstr>PowerPoint Presentation</vt:lpstr>
      <vt:lpstr>IDEAL SAMPLE SIZES</vt:lpstr>
      <vt:lpstr>SAMPLE SIZES IN REAL LIFE</vt:lpstr>
      <vt:lpstr>NOT EVERYTHING IS NORMAL</vt:lpstr>
      <vt:lpstr>PowerPoint Presentation</vt:lpstr>
      <vt:lpstr>NOT EVERYTHING IS MATHY</vt:lpstr>
      <vt:lpstr>NO GOOD MATHY FIT</vt:lpstr>
      <vt:lpstr>NULL HYPOTHESES TOO</vt:lpstr>
      <vt:lpstr>WOMEN AND SECTORS</vt:lpstr>
      <vt:lpstr>WOMEN AND SECTORS</vt:lpstr>
      <vt:lpstr>WOMEN AND SECTORS</vt:lpstr>
      <vt:lpstr>NULL WORLDS</vt:lpstr>
      <vt:lpstr>WOMEN AND SECTORS</vt:lpstr>
      <vt:lpstr>WHY SIMULATE?</vt:lpstr>
      <vt:lpstr>INFERENCE AND REGRESSION</vt:lpstr>
      <vt:lpstr>COEFFICIENTS AND UNCERTAINTY</vt:lpstr>
      <vt:lpstr>SLOPES AND ZEROES</vt:lpstr>
      <vt:lpstr>PowerPoint Presentation</vt:lpstr>
      <vt:lpstr>PowerPoint Presentation</vt:lpstr>
      <vt:lpstr>PowerPoint Presentation</vt:lpstr>
      <vt:lpstr>PowerPoint Presentation</vt:lpstr>
      <vt:lpstr>TELLING STORIES  WITH DATA</vt:lpstr>
      <vt:lpstr>PowerPoint Presentation</vt:lpstr>
      <vt:lpstr>PowerPoint Presentation</vt:lpstr>
      <vt:lpstr>EVERY STORY IS THE SAME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Andrew Heiss</dc:creator>
  <cp:lastModifiedBy>Andrew Heiss</cp:lastModifiedBy>
  <cp:revision>279</cp:revision>
  <cp:lastPrinted>2018-12-07T01:49:36Z</cp:lastPrinted>
  <dcterms:created xsi:type="dcterms:W3CDTF">2018-09-04T16:36:47Z</dcterms:created>
  <dcterms:modified xsi:type="dcterms:W3CDTF">2018-12-07T01:51:11Z</dcterms:modified>
</cp:coreProperties>
</file>